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4" r:id="rId2"/>
    <p:sldId id="365" r:id="rId3"/>
    <p:sldId id="366" r:id="rId4"/>
    <p:sldId id="367" r:id="rId5"/>
    <p:sldId id="305" r:id="rId6"/>
    <p:sldId id="306" r:id="rId7"/>
    <p:sldId id="307" r:id="rId8"/>
    <p:sldId id="368" r:id="rId9"/>
    <p:sldId id="333" r:id="rId10"/>
    <p:sldId id="369" r:id="rId11"/>
    <p:sldId id="370" r:id="rId12"/>
    <p:sldId id="337" r:id="rId13"/>
    <p:sldId id="371" r:id="rId14"/>
    <p:sldId id="313" r:id="rId15"/>
    <p:sldId id="312" r:id="rId16"/>
    <p:sldId id="357" r:id="rId17"/>
    <p:sldId id="362" r:id="rId18"/>
    <p:sldId id="363" r:id="rId19"/>
    <p:sldId id="358" r:id="rId20"/>
    <p:sldId id="359" r:id="rId21"/>
    <p:sldId id="353" r:id="rId22"/>
    <p:sldId id="364" r:id="rId23"/>
    <p:sldId id="372" r:id="rId24"/>
    <p:sldId id="373" r:id="rId25"/>
    <p:sldId id="374" r:id="rId26"/>
    <p:sldId id="375" r:id="rId27"/>
    <p:sldId id="376" r:id="rId28"/>
    <p:sldId id="377" r:id="rId29"/>
    <p:sldId id="386" r:id="rId30"/>
    <p:sldId id="387" r:id="rId31"/>
    <p:sldId id="378" r:id="rId32"/>
    <p:sldId id="379" r:id="rId33"/>
    <p:sldId id="380" r:id="rId34"/>
    <p:sldId id="324" r:id="rId35"/>
    <p:sldId id="325" r:id="rId36"/>
    <p:sldId id="326" r:id="rId37"/>
    <p:sldId id="330" r:id="rId38"/>
    <p:sldId id="328" r:id="rId39"/>
    <p:sldId id="361" r:id="rId40"/>
    <p:sldId id="341" r:id="rId41"/>
    <p:sldId id="381" r:id="rId42"/>
    <p:sldId id="343" r:id="rId43"/>
    <p:sldId id="382" r:id="rId44"/>
    <p:sldId id="383" r:id="rId45"/>
    <p:sldId id="384" r:id="rId46"/>
    <p:sldId id="385" r:id="rId4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 Кирилл Владимирович" initials="К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204B82"/>
    <a:srgbClr val="3278CD"/>
    <a:srgbClr val="FFFFFF"/>
    <a:srgbClr val="4FAF4F"/>
    <a:srgbClr val="E1002B"/>
    <a:srgbClr val="7A7A7A"/>
    <a:srgbClr val="17375E"/>
    <a:srgbClr val="7BA8DF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5404" autoAdjust="0"/>
  </p:normalViewPr>
  <p:slideViewPr>
    <p:cSldViewPr snapToGrid="0" snapToObjects="1">
      <p:cViewPr varScale="1">
        <p:scale>
          <a:sx n="68" d="100"/>
          <a:sy n="68" d="100"/>
        </p:scale>
        <p:origin x="-1224" y="-108"/>
      </p:cViewPr>
      <p:guideLst>
        <p:guide orient="horz" pos="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157EE-9352-4551-BF0B-D412686731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9520D-2FFB-45BB-9C61-53D5A24C418E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gm:t>
    </dgm:pt>
    <dgm:pt modelId="{5E5E0236-16A8-47C6-82A1-3C430A35EC7B}" type="parTrans" cxnId="{C8413757-31C1-4D88-9E2D-377970A0601D}">
      <dgm:prSet/>
      <dgm:spPr/>
      <dgm:t>
        <a:bodyPr/>
        <a:lstStyle/>
        <a:p>
          <a:endParaRPr lang="ru-RU"/>
        </a:p>
      </dgm:t>
    </dgm:pt>
    <dgm:pt modelId="{5536A1BB-9108-4E2F-AD8E-C1CB14CA45EF}" type="sibTrans" cxnId="{C8413757-31C1-4D88-9E2D-377970A0601D}">
      <dgm:prSet/>
      <dgm:spPr/>
      <dgm:t>
        <a:bodyPr/>
        <a:lstStyle/>
        <a:p>
          <a:endParaRPr lang="ru-RU"/>
        </a:p>
      </dgm:t>
    </dgm:pt>
    <dgm:pt modelId="{495E05F3-E89D-4ED1-A07F-8BA5B08A29DD}">
      <dgm:prSet phldrT="[Текст]"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gm:t>
    </dgm:pt>
    <dgm:pt modelId="{71CE928F-2BCC-4721-8FDF-43E929574F79}" type="parTrans" cxnId="{E69F074E-0443-45FE-804C-865644AC1844}">
      <dgm:prSet/>
      <dgm:spPr/>
      <dgm:t>
        <a:bodyPr/>
        <a:lstStyle/>
        <a:p>
          <a:endParaRPr lang="ru-RU"/>
        </a:p>
      </dgm:t>
    </dgm:pt>
    <dgm:pt modelId="{36994A87-5F7A-4DE7-A8A3-6309643AD8C4}" type="sibTrans" cxnId="{E69F074E-0443-45FE-804C-865644AC1844}">
      <dgm:prSet/>
      <dgm:spPr/>
      <dgm:t>
        <a:bodyPr/>
        <a:lstStyle/>
        <a:p>
          <a:endParaRPr lang="ru-RU"/>
        </a:p>
      </dgm:t>
    </dgm:pt>
    <dgm:pt modelId="{D2DAF971-9B13-4270-BC1E-9228F2FFFA02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C92D3CE-A2DC-498D-B44B-F365BEC8AF3F}" type="parTrans" cxnId="{A3FE79E2-89BB-444E-8BDB-F520789B128B}">
      <dgm:prSet/>
      <dgm:spPr/>
      <dgm:t>
        <a:bodyPr/>
        <a:lstStyle/>
        <a:p>
          <a:endParaRPr lang="ru-RU"/>
        </a:p>
      </dgm:t>
    </dgm:pt>
    <dgm:pt modelId="{D0BF571A-3319-41FB-A156-E6848228A062}" type="sibTrans" cxnId="{A3FE79E2-89BB-444E-8BDB-F520789B128B}">
      <dgm:prSet/>
      <dgm:spPr/>
      <dgm:t>
        <a:bodyPr/>
        <a:lstStyle/>
        <a:p>
          <a:endParaRPr lang="ru-RU"/>
        </a:p>
      </dgm:t>
    </dgm:pt>
    <dgm:pt modelId="{BEF41E01-6CFF-4B52-B036-8DB2DE5E74AD}" type="pres">
      <dgm:prSet presAssocID="{802157EE-9352-4551-BF0B-D412686731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8576A-6563-42AE-9011-E289C4CCF2C1}" type="pres">
      <dgm:prSet presAssocID="{B549520D-2FFB-45BB-9C61-53D5A24C418E}" presName="roof" presStyleLbl="dkBgShp" presStyleIdx="0" presStyleCnt="2"/>
      <dgm:spPr/>
      <dgm:t>
        <a:bodyPr/>
        <a:lstStyle/>
        <a:p>
          <a:endParaRPr lang="ru-RU"/>
        </a:p>
      </dgm:t>
    </dgm:pt>
    <dgm:pt modelId="{6C98C149-C00E-44AC-9E46-9D6C9227B2CD}" type="pres">
      <dgm:prSet presAssocID="{B549520D-2FFB-45BB-9C61-53D5A24C418E}" presName="pillars" presStyleCnt="0"/>
      <dgm:spPr/>
    </dgm:pt>
    <dgm:pt modelId="{98BADB6E-5F9C-4775-BCBE-9342E09E5A50}" type="pres">
      <dgm:prSet presAssocID="{B549520D-2FFB-45BB-9C61-53D5A24C418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5AC3-687E-4363-A424-214B75BEA763}" type="pres">
      <dgm:prSet presAssocID="{D2DAF971-9B13-4270-BC1E-9228F2FFFA0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7901-FFD7-4AD2-8030-851BB3EC261C}" type="pres">
      <dgm:prSet presAssocID="{B549520D-2FFB-45BB-9C61-53D5A24C418E}" presName="base" presStyleLbl="dkBgShp" presStyleIdx="1" presStyleCnt="2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</dgm:pt>
  </dgm:ptLst>
  <dgm:cxnLst>
    <dgm:cxn modelId="{42BED0FA-49A6-4598-B1BA-8239AE450DFF}" type="presOf" srcId="{802157EE-9352-4551-BF0B-D41268673193}" destId="{BEF41E01-6CFF-4B52-B036-8DB2DE5E74AD}" srcOrd="0" destOrd="0" presId="urn:microsoft.com/office/officeart/2005/8/layout/hList3"/>
    <dgm:cxn modelId="{610278ED-BCE0-4E0A-8D05-1EC9F0DFF97E}" type="presOf" srcId="{B549520D-2FFB-45BB-9C61-53D5A24C418E}" destId="{E4C8576A-6563-42AE-9011-E289C4CCF2C1}" srcOrd="0" destOrd="0" presId="urn:microsoft.com/office/officeart/2005/8/layout/hList3"/>
    <dgm:cxn modelId="{7F26FD9E-3FF8-459E-972A-698A637E22D9}" type="presOf" srcId="{495E05F3-E89D-4ED1-A07F-8BA5B08A29DD}" destId="{98BADB6E-5F9C-4775-BCBE-9342E09E5A50}" srcOrd="0" destOrd="0" presId="urn:microsoft.com/office/officeart/2005/8/layout/hList3"/>
    <dgm:cxn modelId="{E69F074E-0443-45FE-804C-865644AC1844}" srcId="{B549520D-2FFB-45BB-9C61-53D5A24C418E}" destId="{495E05F3-E89D-4ED1-A07F-8BA5B08A29DD}" srcOrd="0" destOrd="0" parTransId="{71CE928F-2BCC-4721-8FDF-43E929574F79}" sibTransId="{36994A87-5F7A-4DE7-A8A3-6309643AD8C4}"/>
    <dgm:cxn modelId="{A3FE79E2-89BB-444E-8BDB-F520789B128B}" srcId="{B549520D-2FFB-45BB-9C61-53D5A24C418E}" destId="{D2DAF971-9B13-4270-BC1E-9228F2FFFA02}" srcOrd="1" destOrd="0" parTransId="{DC92D3CE-A2DC-498D-B44B-F365BEC8AF3F}" sibTransId="{D0BF571A-3319-41FB-A156-E6848228A062}"/>
    <dgm:cxn modelId="{ACADBADF-8B0F-49B1-81FB-4FAFF16E5403}" type="presOf" srcId="{D2DAF971-9B13-4270-BC1E-9228F2FFFA02}" destId="{1B5A5AC3-687E-4363-A424-214B75BEA763}" srcOrd="0" destOrd="0" presId="urn:microsoft.com/office/officeart/2005/8/layout/hList3"/>
    <dgm:cxn modelId="{C8413757-31C1-4D88-9E2D-377970A0601D}" srcId="{802157EE-9352-4551-BF0B-D41268673193}" destId="{B549520D-2FFB-45BB-9C61-53D5A24C418E}" srcOrd="0" destOrd="0" parTransId="{5E5E0236-16A8-47C6-82A1-3C430A35EC7B}" sibTransId="{5536A1BB-9108-4E2F-AD8E-C1CB14CA45EF}"/>
    <dgm:cxn modelId="{13BA2E4B-0C3C-4C38-94F5-E2DC9ECAAA6A}" type="presParOf" srcId="{BEF41E01-6CFF-4B52-B036-8DB2DE5E74AD}" destId="{E4C8576A-6563-42AE-9011-E289C4CCF2C1}" srcOrd="0" destOrd="0" presId="urn:microsoft.com/office/officeart/2005/8/layout/hList3"/>
    <dgm:cxn modelId="{F8AA291B-1558-4924-B411-D32554691A10}" type="presParOf" srcId="{BEF41E01-6CFF-4B52-B036-8DB2DE5E74AD}" destId="{6C98C149-C00E-44AC-9E46-9D6C9227B2CD}" srcOrd="1" destOrd="0" presId="urn:microsoft.com/office/officeart/2005/8/layout/hList3"/>
    <dgm:cxn modelId="{ED16478A-A54E-4626-BD0B-4FEBFDAA91B2}" type="presParOf" srcId="{6C98C149-C00E-44AC-9E46-9D6C9227B2CD}" destId="{98BADB6E-5F9C-4775-BCBE-9342E09E5A50}" srcOrd="0" destOrd="0" presId="urn:microsoft.com/office/officeart/2005/8/layout/hList3"/>
    <dgm:cxn modelId="{C230A31B-5C9F-4E1F-9522-F9C6731E881D}" type="presParOf" srcId="{6C98C149-C00E-44AC-9E46-9D6C9227B2CD}" destId="{1B5A5AC3-687E-4363-A424-214B75BEA763}" srcOrd="1" destOrd="0" presId="urn:microsoft.com/office/officeart/2005/8/layout/hList3"/>
    <dgm:cxn modelId="{D0C0DC97-CADC-49B5-A95D-D69348A0BBF1}" type="presParOf" srcId="{BEF41E01-6CFF-4B52-B036-8DB2DE5E74AD}" destId="{9D597901-FFD7-4AD2-8030-851BB3EC261C}" srcOrd="2" destOrd="0" presId="urn:microsoft.com/office/officeart/2005/8/layout/hList3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576A-6563-42AE-9011-E289C4CCF2C1}">
      <dsp:nvSpPr>
        <dsp:cNvPr id="0" name=""/>
        <dsp:cNvSpPr/>
      </dsp:nvSpPr>
      <dsp:spPr>
        <a:xfrm>
          <a:off x="0" y="0"/>
          <a:ext cx="11594980" cy="1351321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sp:txBody>
      <dsp:txXfrm>
        <a:off x="0" y="0"/>
        <a:ext cx="11594980" cy="1351321"/>
      </dsp:txXfrm>
    </dsp:sp>
    <dsp:sp modelId="{98BADB6E-5F9C-4775-BCBE-9342E09E5A50}">
      <dsp:nvSpPr>
        <dsp:cNvPr id="0" name=""/>
        <dsp:cNvSpPr/>
      </dsp:nvSpPr>
      <dsp:spPr>
        <a:xfrm>
          <a:off x="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sp:txBody>
      <dsp:txXfrm>
        <a:off x="0" y="1351321"/>
        <a:ext cx="5797489" cy="2837775"/>
      </dsp:txXfrm>
    </dsp:sp>
    <dsp:sp modelId="{1B5A5AC3-687E-4363-A424-214B75BEA763}">
      <dsp:nvSpPr>
        <dsp:cNvPr id="0" name=""/>
        <dsp:cNvSpPr/>
      </dsp:nvSpPr>
      <dsp:spPr>
        <a:xfrm>
          <a:off x="579749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97490" y="1351321"/>
        <a:ext cx="5797489" cy="2837775"/>
      </dsp:txXfrm>
    </dsp:sp>
    <dsp:sp modelId="{9D597901-FFD7-4AD2-8030-851BB3EC261C}">
      <dsp:nvSpPr>
        <dsp:cNvPr id="0" name=""/>
        <dsp:cNvSpPr/>
      </dsp:nvSpPr>
      <dsp:spPr>
        <a:xfrm>
          <a:off x="0" y="4189096"/>
          <a:ext cx="11594980" cy="315308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0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Какие источники информации мы используем для построения ТРИ?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Это</a:t>
            </a:r>
            <a:r>
              <a:rPr lang="ru-RU" b="1" baseline="0" dirty="0"/>
              <a:t> данные:</a:t>
            </a:r>
            <a:endParaRPr lang="ru-RU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форм федерального статистического наблюдения;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обследования бюджетов домашних хозяйств;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Таможенной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Налоговой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Центрального банка;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Министерства финансов;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административных источников.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i="1" dirty="0"/>
              <a:t>Наиболее проблемной областью является получение детальной информации о промежуточном спросе в разрезе продуктов, то есть информации о потребляемых в процессе производства товарах и услугах.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3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остановимся</a:t>
            </a:r>
            <a:r>
              <a:rPr lang="ru-RU" baseline="0" dirty="0"/>
              <a:t> </a:t>
            </a:r>
            <a:r>
              <a:rPr lang="ru-RU" dirty="0"/>
              <a:t>непосредственно на</a:t>
            </a:r>
            <a:r>
              <a:rPr lang="ru-RU" baseline="0" dirty="0"/>
              <a:t> этапах </a:t>
            </a:r>
            <a:r>
              <a:rPr lang="ru-RU" dirty="0"/>
              <a:t> проведении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Целью</a:t>
            </a:r>
            <a:r>
              <a:rPr lang="ru-RU" dirty="0"/>
              <a:t> наблюдения является информационное обеспечение разработки таблицы использования товаров и услуг. </a:t>
            </a:r>
          </a:p>
          <a:p>
            <a:r>
              <a:rPr lang="ru-RU" b="1" dirty="0"/>
              <a:t>Основная задача</a:t>
            </a:r>
            <a:r>
              <a:rPr lang="ru-RU" b="1" baseline="0" dirty="0"/>
              <a:t> </a:t>
            </a:r>
            <a:r>
              <a:rPr lang="ru-RU" b="0" baseline="0" dirty="0"/>
              <a:t>это</a:t>
            </a:r>
            <a:r>
              <a:rPr lang="ru-RU" b="1" baseline="0" dirty="0"/>
              <a:t> </a:t>
            </a:r>
            <a:r>
              <a:rPr lang="ru-RU" dirty="0"/>
              <a:t>получение детальной информации о потребляемых в процессе производства товаров и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детализация расходов крупных и средних предприятий по видам товаров и услуг в разрезе 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группировок номенклатуры продуктов ТРИ).</a:t>
            </a:r>
            <a:endParaRPr lang="ru-RU" sz="1200" b="0" i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6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Респондентами наблюдения являются крупные и средние предприятия,  они обследуются на сплошной основе,</a:t>
            </a:r>
            <a:r>
              <a:rPr lang="ru-RU" baseline="0" dirty="0"/>
              <a:t> так как </a:t>
            </a:r>
            <a:r>
              <a:rPr lang="ru-RU" b="1" baseline="0" dirty="0"/>
              <a:t>составляют около 60 % в выпуске всей страны.</a:t>
            </a:r>
            <a:r>
              <a:rPr lang="ru-RU" dirty="0"/>
              <a:t> </a:t>
            </a:r>
          </a:p>
          <a:p>
            <a:r>
              <a:rPr lang="ru-RU" dirty="0"/>
              <a:t>Наблюдение за  затратами организовано в виде </a:t>
            </a:r>
            <a:r>
              <a:rPr lang="ru-RU" b="1" dirty="0"/>
              <a:t>приложений</a:t>
            </a:r>
            <a:r>
              <a:rPr lang="ru-RU" dirty="0"/>
              <a:t> к форме № 1-предприятие </a:t>
            </a:r>
            <a:r>
              <a:rPr lang="ru-RU" baseline="0" dirty="0"/>
              <a:t>«Основные сведения о деятельности организации»</a:t>
            </a:r>
            <a:r>
              <a:rPr lang="en-US" baseline="0" dirty="0"/>
              <a:t> </a:t>
            </a:r>
            <a:r>
              <a:rPr lang="ru-RU" baseline="0" dirty="0"/>
              <a:t> </a:t>
            </a:r>
            <a:r>
              <a:rPr lang="ru-RU" b="1" dirty="0"/>
              <a:t>дифференцированных</a:t>
            </a:r>
            <a:r>
              <a:rPr lang="ru-RU" dirty="0"/>
              <a:t> по видам деятельности с</a:t>
            </a:r>
            <a:r>
              <a:rPr lang="ru-RU" baseline="0" dirty="0"/>
              <a:t> жесткой увязкой на данные  формы.</a:t>
            </a:r>
          </a:p>
          <a:p>
            <a:r>
              <a:rPr lang="ru-RU" baseline="0" dirty="0"/>
              <a:t>Это сделано для дополнительного контроля показателей и для проверки всех данных организации.</a:t>
            </a:r>
          </a:p>
          <a:p>
            <a:r>
              <a:rPr lang="ru-RU" dirty="0"/>
              <a:t>В составе показателей этих приложений, детализированные расходы на приобретение сырья и материалов, топлива, покупных полуфабрикатов и комплектующих изделий, а также расходы по оплате отдельных видов работ и услуг сторонних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1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Вся информация о федеральном статистическом наблюдении размещена на сайте Росстата в рубрике «Переписи и  обследования» в разделе</a:t>
            </a:r>
            <a:r>
              <a:rPr lang="ru-RU" baseline="0" dirty="0"/>
              <a:t> </a:t>
            </a:r>
            <a:r>
              <a:rPr lang="ru-RU" dirty="0"/>
              <a:t>«Федеральное статистическое наблюдение «затраты</a:t>
            </a:r>
            <a:r>
              <a:rPr lang="en-US" dirty="0"/>
              <a:t>-</a:t>
            </a:r>
            <a:r>
              <a:rPr lang="ru-RU" dirty="0"/>
              <a:t>выпуск» </a:t>
            </a:r>
          </a:p>
          <a:p>
            <a:r>
              <a:rPr lang="ru-RU" dirty="0"/>
              <a:t>В  разделе </a:t>
            </a:r>
            <a:r>
              <a:rPr lang="en-US" dirty="0" err="1"/>
              <a:t>предусмотрены</a:t>
            </a:r>
            <a:r>
              <a:rPr lang="en-US" dirty="0"/>
              <a:t> </a:t>
            </a:r>
            <a:r>
              <a:rPr lang="ru-RU" dirty="0"/>
              <a:t>3 вкладки: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это официальные документы; 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формы отчетности и инструкции;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информационно</a:t>
            </a:r>
            <a:r>
              <a:rPr lang="ru-RU" baseline="0" dirty="0"/>
              <a:t> - </a:t>
            </a:r>
            <a:r>
              <a:rPr lang="ru-RU" dirty="0"/>
              <a:t>справочный инструментарий.</a:t>
            </a:r>
          </a:p>
          <a:p>
            <a:r>
              <a:rPr lang="ru-RU" dirty="0"/>
              <a:t>Вкладка официальные документы будет наполняться по мере утверждения нормативных документов приказами</a:t>
            </a:r>
            <a:r>
              <a:rPr lang="ru-RU" baseline="0" dirty="0"/>
              <a:t> Росстата</a:t>
            </a:r>
            <a:r>
              <a:rPr lang="ru-RU" dirty="0"/>
              <a:t>. </a:t>
            </a:r>
          </a:p>
          <a:p>
            <a:r>
              <a:rPr lang="ru-RU" dirty="0"/>
              <a:t>Формы наблюдения и инструкции </a:t>
            </a:r>
            <a:r>
              <a:rPr lang="ru-RU" b="1" dirty="0"/>
              <a:t>появятся  в июле 2021 года </a:t>
            </a:r>
            <a:r>
              <a:rPr lang="ru-RU" dirty="0"/>
              <a:t>после их официального утверждения.  </a:t>
            </a:r>
          </a:p>
          <a:p>
            <a:endParaRPr lang="ru-RU" dirty="0"/>
          </a:p>
          <a:p>
            <a:r>
              <a:rPr lang="ru-RU" dirty="0"/>
              <a:t>Давайте теперь обратимся </a:t>
            </a:r>
            <a:r>
              <a:rPr lang="ru-RU" b="1" dirty="0"/>
              <a:t>к структуре приложений </a:t>
            </a:r>
            <a:r>
              <a:rPr lang="ru-RU" dirty="0"/>
              <a:t>к форме №1 -  предприятие.</a:t>
            </a:r>
          </a:p>
          <a:p>
            <a:r>
              <a:rPr lang="ru-RU" b="1" baseline="0" dirty="0"/>
              <a:t>Предварительные макеты </a:t>
            </a:r>
            <a:r>
              <a:rPr lang="ru-RU" baseline="0" dirty="0"/>
              <a:t>форм в формате </a:t>
            </a:r>
            <a:r>
              <a:rPr lang="en-US" baseline="0" dirty="0"/>
              <a:t>Word</a:t>
            </a:r>
            <a:r>
              <a:rPr lang="ru-RU" baseline="0" dirty="0"/>
              <a:t>, алфавитный словарь и перечь в формате </a:t>
            </a:r>
            <a:r>
              <a:rPr lang="ru-RU" baseline="0" dirty="0" err="1"/>
              <a:t>Excel</a:t>
            </a:r>
            <a:r>
              <a:rPr lang="ru-RU" baseline="0" dirty="0"/>
              <a:t> высланы в адрес ТОГС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8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теперь поближе познакомимся с приложениями.</a:t>
            </a:r>
          </a:p>
          <a:p>
            <a:r>
              <a:rPr lang="ru-RU" dirty="0"/>
              <a:t>Приложения,</a:t>
            </a:r>
            <a:r>
              <a:rPr lang="ru-RU" baseline="0" dirty="0"/>
              <a:t> как мы ранее отмечали, </a:t>
            </a:r>
            <a:r>
              <a:rPr lang="ru-RU" dirty="0"/>
              <a:t>дифференцированы</a:t>
            </a:r>
            <a:r>
              <a:rPr lang="en-US" dirty="0"/>
              <a:t> (</a:t>
            </a:r>
            <a:r>
              <a:rPr lang="en-US" dirty="0" err="1"/>
              <a:t>различаются</a:t>
            </a:r>
            <a:r>
              <a:rPr lang="en-US" dirty="0"/>
              <a:t>)</a:t>
            </a:r>
            <a:r>
              <a:rPr lang="ru-RU" dirty="0"/>
              <a:t> по видам деятельности на уровне разделов ОКВЭД2.</a:t>
            </a:r>
          </a:p>
          <a:p>
            <a:r>
              <a:rPr lang="ru-RU" b="1" baseline="0" dirty="0"/>
              <a:t>Всего их 74 шт.</a:t>
            </a:r>
            <a:endParaRPr lang="ru-RU" b="1" dirty="0"/>
          </a:p>
          <a:p>
            <a:r>
              <a:rPr lang="ru-RU" dirty="0"/>
              <a:t>Они содержат: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err="1"/>
              <a:t>перечень</a:t>
            </a:r>
            <a:r>
              <a:rPr lang="en-US" dirty="0"/>
              <a:t> </a:t>
            </a:r>
            <a:r>
              <a:rPr lang="ru-RU" dirty="0"/>
              <a:t>типичны</a:t>
            </a:r>
            <a:r>
              <a:rPr lang="en-US" dirty="0"/>
              <a:t>х</a:t>
            </a:r>
            <a:r>
              <a:rPr lang="ru-RU" dirty="0"/>
              <a:t> товар</a:t>
            </a:r>
            <a:r>
              <a:rPr lang="en-US" dirty="0" err="1"/>
              <a:t>ов</a:t>
            </a:r>
            <a:r>
              <a:rPr lang="ru-RU" dirty="0"/>
              <a:t> и услуг</a:t>
            </a:r>
            <a:r>
              <a:rPr lang="en-US" dirty="0"/>
              <a:t>,</a:t>
            </a:r>
            <a:r>
              <a:rPr lang="ru-RU" dirty="0"/>
              <a:t> потребляемы</a:t>
            </a:r>
            <a:r>
              <a:rPr lang="en-US" dirty="0"/>
              <a:t>х </a:t>
            </a:r>
            <a:r>
              <a:rPr lang="ru-RU" dirty="0"/>
              <a:t>в рамках этой деятельности;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пояснения по характерным особенностям использования отдельных видов товаров и  услуг. </a:t>
            </a:r>
          </a:p>
          <a:p>
            <a:r>
              <a:rPr lang="ru-RU" dirty="0"/>
              <a:t>Данные приложения можно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ru-RU" dirty="0"/>
              <a:t> скачать на  сайте Росстата в формате </a:t>
            </a:r>
            <a:r>
              <a:rPr lang="ru-RU" dirty="0" err="1"/>
              <a:t>Word</a:t>
            </a:r>
            <a:r>
              <a:rPr lang="en-US" dirty="0"/>
              <a:t> (с </a:t>
            </a:r>
            <a:r>
              <a:rPr lang="ru-RU" baseline="0" dirty="0"/>
              <a:t> </a:t>
            </a:r>
            <a:r>
              <a:rPr lang="ru-RU" baseline="0" dirty="0" err="1"/>
              <a:t>пояснени</a:t>
            </a:r>
            <a:r>
              <a:rPr lang="en-US" baseline="0" dirty="0" err="1"/>
              <a:t>ями</a:t>
            </a:r>
            <a:r>
              <a:rPr lang="en-US" baseline="0" dirty="0"/>
              <a:t>), </a:t>
            </a:r>
            <a:r>
              <a:rPr lang="en-US" baseline="0" dirty="0" err="1"/>
              <a:t>после</a:t>
            </a:r>
            <a:r>
              <a:rPr lang="en-US" baseline="0" dirty="0"/>
              <a:t> </a:t>
            </a:r>
            <a:r>
              <a:rPr lang="en-US" baseline="0" dirty="0" err="1"/>
              <a:t>их</a:t>
            </a:r>
            <a:r>
              <a:rPr lang="en-US" baseline="0" dirty="0"/>
              <a:t> </a:t>
            </a:r>
            <a:r>
              <a:rPr lang="en-US" baseline="0" dirty="0" err="1"/>
              <a:t>утверждения</a:t>
            </a:r>
            <a:r>
              <a:rPr lang="en-US" baseline="0" dirty="0"/>
              <a:t>.</a:t>
            </a:r>
            <a:endParaRPr lang="ru-RU" dirty="0"/>
          </a:p>
          <a:p>
            <a:r>
              <a:rPr lang="ru-RU" dirty="0"/>
              <a:t>Приложения</a:t>
            </a:r>
            <a:r>
              <a:rPr lang="ru-RU" baseline="0" dirty="0"/>
              <a:t> </a:t>
            </a:r>
            <a:r>
              <a:rPr lang="ru-RU" dirty="0"/>
              <a:t>представляются в электронном виде в общем шаблоне с формой № 1 предприятия.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1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Каждый бланк приложения состоит из двух разделов.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</a:t>
            </a:r>
            <a:r>
              <a:rPr lang="ru-RU" sz="1200" baseline="0" dirty="0"/>
              <a:t> </a:t>
            </a:r>
            <a:r>
              <a:rPr lang="ru-RU" sz="1200" dirty="0"/>
              <a:t>1</a:t>
            </a:r>
            <a:r>
              <a:rPr lang="ru-RU" sz="1200" baseline="0" dirty="0"/>
              <a:t> разделе детализируются расходы на сырье, материалы,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топливо, покупные полуфабрикаты и комплектующие </a:t>
            </a:r>
            <a:r>
              <a:rPr lang="ru-RU" sz="1200" dirty="0"/>
              <a:t>изделия для производства и продажи</a:t>
            </a:r>
            <a:r>
              <a:rPr lang="ru-RU" sz="1200" baseline="0" dirty="0"/>
              <a:t> продукции </a:t>
            </a:r>
            <a:r>
              <a:rPr lang="ru-RU" sz="1200" dirty="0"/>
              <a:t>(товаров, работ и услуг).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2 разделе д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етализируются расходы на оплату отдельных видов услуг сторонних организаций.</a:t>
            </a:r>
          </a:p>
          <a:p>
            <a:r>
              <a:rPr lang="ru-RU" sz="1200" dirty="0"/>
              <a:t>В</a:t>
            </a:r>
            <a:r>
              <a:rPr lang="ru-RU" sz="1200" baseline="0" dirty="0"/>
              <a:t> каждом разделе есть итоговые строки, соответствующие строкам ф. 1-предприятие, а также нераспределенная часть, </a:t>
            </a:r>
          </a:p>
          <a:p>
            <a:r>
              <a:rPr lang="ru-RU" sz="1200" baseline="0" dirty="0"/>
              <a:t>которая </a:t>
            </a:r>
            <a:r>
              <a:rPr lang="ru-RU" sz="1200" b="1" baseline="0" dirty="0"/>
              <a:t>составляет  не более 10 процентов от общего итога. 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1</a:t>
            </a:r>
            <a:r>
              <a:rPr lang="ru-RU" baseline="0" dirty="0"/>
              <a:t> раздел.</a:t>
            </a:r>
            <a:r>
              <a:rPr lang="ru-RU" dirty="0"/>
              <a:t> В</a:t>
            </a:r>
            <a:r>
              <a:rPr lang="ru-RU" baseline="0" dirty="0"/>
              <a:t> структуре бланков выделяется 5 граф: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Наименование;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№ строки (номер по порядку);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Код ТРИ  (который представляет собой кодировку отдельного вида агрегированных продуктов, о  которых мы с вами уже говорил</a:t>
            </a:r>
            <a:r>
              <a:rPr lang="en-US" baseline="0" dirty="0"/>
              <a:t>и).</a:t>
            </a:r>
            <a:r>
              <a:rPr lang="ru-RU" baseline="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baseline="0" dirty="0"/>
              <a:t>Ваша задача правильно </a:t>
            </a:r>
            <a:r>
              <a:rPr lang="ru-RU" baseline="0" dirty="0"/>
              <a:t>определить код для конкретной товарной позиции, используя </a:t>
            </a:r>
            <a:r>
              <a:rPr lang="ru-RU" u="sng" baseline="0" dirty="0"/>
              <a:t>информационно - справочный инструментарий</a:t>
            </a:r>
            <a:r>
              <a:rPr lang="ru-RU" baseline="0" dirty="0"/>
              <a:t>, о</a:t>
            </a:r>
            <a:r>
              <a:rPr lang="en-US" baseline="0" dirty="0"/>
              <a:t> </a:t>
            </a:r>
            <a:r>
              <a:rPr lang="en-US" baseline="0" dirty="0" err="1"/>
              <a:t>нем</a:t>
            </a:r>
            <a:r>
              <a:rPr lang="en-US" baseline="0" dirty="0"/>
              <a:t> </a:t>
            </a:r>
            <a:r>
              <a:rPr lang="en-US" baseline="0" dirty="0" err="1"/>
              <a:t>мы</a:t>
            </a:r>
            <a:r>
              <a:rPr lang="en-US" baseline="0" dirty="0"/>
              <a:t> </a:t>
            </a:r>
            <a:r>
              <a:rPr lang="en-US" baseline="0" dirty="0" err="1"/>
              <a:t>поговорим</a:t>
            </a:r>
            <a:r>
              <a:rPr lang="en-US" baseline="0" dirty="0"/>
              <a:t> </a:t>
            </a:r>
            <a:r>
              <a:rPr lang="en-US" baseline="0" dirty="0" err="1"/>
              <a:t>чуть</a:t>
            </a:r>
            <a:r>
              <a:rPr lang="en-US" baseline="0" dirty="0"/>
              <a:t> </a:t>
            </a:r>
            <a:r>
              <a:rPr lang="en-US" baseline="0" dirty="0" err="1"/>
              <a:t>позже</a:t>
            </a:r>
            <a:r>
              <a:rPr lang="en-US" baseline="0" dirty="0"/>
              <a:t>.</a:t>
            </a:r>
            <a:endParaRPr lang="ru-RU" baseline="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Сумма</a:t>
            </a:r>
            <a:r>
              <a:rPr lang="ru-RU" baseline="0" dirty="0"/>
              <a:t> за отчетный период;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Пояснения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итоговых строках заложены контроли между формой №1-предприятие и данными приложениями, но самое главное - в пояснениях по отдельным видам продуктов приводится короткий перечень сырья и материалов, который принадлежит той или иной позиции кода ТРИ.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смогли идентифицировать свои продукты используя этот короткий перечень, то ЗАМЕЧАТЕЛЬНО.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хотите </a:t>
            </a:r>
            <a:r>
              <a:rPr lang="ru-RU" b="1" baseline="0" dirty="0"/>
              <a:t>увидеть полную картину того или иного кода</a:t>
            </a:r>
            <a:r>
              <a:rPr lang="ru-RU" baseline="0" dirty="0"/>
              <a:t>, на помощь приходит </a:t>
            </a:r>
            <a:r>
              <a:rPr lang="ru-RU" u="sng" baseline="0" dirty="0"/>
              <a:t>информационно-справочный инструментарий</a:t>
            </a:r>
            <a:r>
              <a:rPr lang="ru-RU" baseline="0" dirty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пояснениях приведен далеко неполный список продуктов входящих в данную группировку, поэтому рекомендуем использовать </a:t>
            </a:r>
            <a:r>
              <a:rPr lang="ru-RU" u="sng" baseline="0" dirty="0"/>
              <a:t>перечь товаров и услуг</a:t>
            </a:r>
            <a:r>
              <a:rPr lang="ru-RU" baseline="0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данном разделе детализируются расходы на приобретение сырья и материалов, топлива, полуфабрикатов и комплектующих изделий для производства и продажи</a:t>
            </a:r>
            <a:r>
              <a:rPr lang="en-US" dirty="0"/>
              <a:t> </a:t>
            </a:r>
            <a:r>
              <a:rPr lang="ru-RU" dirty="0"/>
              <a:t>(товаров, работ и услуг). </a:t>
            </a:r>
          </a:p>
          <a:p>
            <a:r>
              <a:rPr lang="ru-RU" dirty="0"/>
              <a:t>Как вы видите, строка 6 000 привязана к данным формы №  1 – предприятие. Общая сумма расходов по этой строке должна быть равна строке 610.</a:t>
            </a:r>
          </a:p>
          <a:p>
            <a:r>
              <a:rPr lang="ru-RU" dirty="0"/>
              <a:t>Далее</a:t>
            </a:r>
            <a:r>
              <a:rPr lang="ru-RU" baseline="0" dirty="0"/>
              <a:t> начиная со строки 6 001 и до строки 6 500 мы детализируем сумму из строки 6 000, что и является </a:t>
            </a:r>
            <a:r>
              <a:rPr lang="ru-RU" b="1" baseline="0" dirty="0"/>
              <a:t>основной</a:t>
            </a:r>
            <a:r>
              <a:rPr lang="ru-RU" baseline="0" dirty="0"/>
              <a:t> </a:t>
            </a:r>
            <a:r>
              <a:rPr lang="ru-RU" b="1" baseline="0" dirty="0"/>
              <a:t>целью</a:t>
            </a:r>
            <a:r>
              <a:rPr lang="ru-RU" baseline="0" dirty="0"/>
              <a:t> нашего наблюдения.</a:t>
            </a:r>
            <a:r>
              <a:rPr lang="en-US" baseline="0" dirty="0"/>
              <a:t> </a:t>
            </a:r>
            <a:endParaRPr lang="ru-RU" dirty="0"/>
          </a:p>
          <a:p>
            <a:r>
              <a:rPr lang="ru-RU" dirty="0"/>
              <a:t>В строке 6 600 указываются расходы, которые </a:t>
            </a:r>
            <a:r>
              <a:rPr lang="ru-RU" b="1" dirty="0"/>
              <a:t>не указанные в фиксированных</a:t>
            </a:r>
            <a:r>
              <a:rPr lang="ru-RU" b="1" baseline="0" dirty="0"/>
              <a:t> строках</a:t>
            </a:r>
            <a:r>
              <a:rPr lang="ru-RU" baseline="0" dirty="0"/>
              <a:t>.</a:t>
            </a:r>
            <a:endParaRPr lang="ru-RU" dirty="0"/>
          </a:p>
          <a:p>
            <a:r>
              <a:rPr lang="ru-RU" dirty="0"/>
              <a:t>Строка 6 900 отражает расходы на приобретение продуктов нефтепереработки, которые должны совпадать со значением строки 617 формы</a:t>
            </a:r>
            <a:r>
              <a:rPr lang="ru-RU" baseline="0" dirty="0"/>
              <a:t> № 1-предприятие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3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Второй раздел приложения к форме 1 предприятие посвящен расходам по оплате отдельных видов работ и  услуг, выполненных</a:t>
            </a:r>
            <a:r>
              <a:rPr lang="ru-RU" baseline="0" dirty="0"/>
              <a:t> </a:t>
            </a:r>
            <a:r>
              <a:rPr lang="ru-RU" dirty="0"/>
              <a:t> сторонними организациями. </a:t>
            </a:r>
          </a:p>
          <a:p>
            <a:r>
              <a:rPr lang="ru-RU" dirty="0"/>
              <a:t>Структура 2 раздела практически такая же: здесь есть код ТРИ и названия услуги, номер строки и значение и также пояснения, которое раскрывает содержание той или иной статьи расходов. </a:t>
            </a:r>
          </a:p>
          <a:p>
            <a:r>
              <a:rPr lang="ru-RU" dirty="0"/>
              <a:t>Строка</a:t>
            </a:r>
            <a:r>
              <a:rPr lang="ru-RU" baseline="0" dirty="0"/>
              <a:t> 7 000 тоже имеет свой контроль с формой № 1-Предприятие.</a:t>
            </a:r>
          </a:p>
          <a:p>
            <a:r>
              <a:rPr lang="ru-RU" b="1" u="sng" baseline="0" dirty="0"/>
              <a:t>Обращаем ваше внимание что формы заполняются в тысячах рублей.</a:t>
            </a:r>
          </a:p>
          <a:p>
            <a:endParaRPr lang="ru-RU" b="1" u="sng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19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правильно выбрать приложение для своего предприятия?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Индекс (номер) приложения должен соответствовать основному виду деятельности по сочетанию раздела и класса ОКВЭД2.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Типовые затраты, представленные в приложении, должны в большей части соответствовать основному виду деятельности.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Но,</a:t>
            </a:r>
            <a:r>
              <a:rPr lang="ru-RU" b="0" baseline="0" dirty="0">
                <a:solidFill>
                  <a:schemeClr val="tx1"/>
                </a:solidFill>
              </a:rPr>
              <a:t> несомненно, к</a:t>
            </a:r>
            <a:r>
              <a:rPr lang="ru-RU" b="0" dirty="0">
                <a:solidFill>
                  <a:schemeClr val="tx1"/>
                </a:solidFill>
              </a:rPr>
              <a:t>аждое предприятие имеет индивидуальные расходы, которые</a:t>
            </a:r>
            <a:r>
              <a:rPr lang="ru-RU" b="0" baseline="0" dirty="0">
                <a:solidFill>
                  <a:schemeClr val="tx1"/>
                </a:solidFill>
              </a:rPr>
              <a:t> не</a:t>
            </a:r>
            <a:r>
              <a:rPr lang="ru-RU" b="0" dirty="0">
                <a:solidFill>
                  <a:schemeClr val="tx1"/>
                </a:solidFill>
              </a:rPr>
              <a:t> включены в типовой</a:t>
            </a:r>
            <a:r>
              <a:rPr lang="ru-RU" b="0" baseline="0" dirty="0">
                <a:solidFill>
                  <a:schemeClr val="tx1"/>
                </a:solidFill>
              </a:rPr>
              <a:t> перечень. </a:t>
            </a:r>
            <a:r>
              <a:rPr lang="ru-RU" b="0" dirty="0">
                <a:solidFill>
                  <a:schemeClr val="tx1"/>
                </a:solidFill>
              </a:rPr>
              <a:t>Эти расходы вписываются в свободные строки бланка с общим номером 6600.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коллеги, мы начинаем семинар-совещание с участием учетных работников предприятий по подготовке к проведению федерального статистического наблюдения за затратами на производство и продажу продукции за  2021 год. </a:t>
            </a:r>
          </a:p>
          <a:p>
            <a:r>
              <a:rPr lang="ru-RU" b="1" u="sng" dirty="0"/>
              <a:t>В ходе нашего семинара мы обсудим следующие темы: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разработка</a:t>
            </a:r>
            <a:r>
              <a:rPr lang="ru-RU" baseline="0" dirty="0"/>
              <a:t> базовых </a:t>
            </a:r>
            <a:r>
              <a:rPr lang="ru-RU" dirty="0"/>
              <a:t>таблицах ресурсов и использования товаров услуг;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проведение федерального статистического наблюдения за затратами на производство и продажу продуктов;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организация учета  расходов на предприятиях для заполнения формы наблюдения;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использование информационно - справочного инструментария и на что обратить внимание при заполнении формы наблюдения.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ru-RU" baseline="0" dirty="0">
                <a:solidFill>
                  <a:schemeClr val="tx1"/>
                </a:solidFill>
              </a:rPr>
              <a:t> рассмотрим п</a:t>
            </a:r>
            <a:r>
              <a:rPr lang="ru-RU" dirty="0">
                <a:solidFill>
                  <a:schemeClr val="tx1"/>
                </a:solidFill>
              </a:rPr>
              <a:t>ример выбора приложения к ф. № 1-предприятие</a:t>
            </a:r>
            <a:r>
              <a:rPr lang="ru-RU" baseline="0" dirty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организации</a:t>
            </a:r>
            <a:r>
              <a:rPr lang="ru-RU" baseline="0" dirty="0">
                <a:solidFill>
                  <a:schemeClr val="tx1"/>
                </a:solidFill>
              </a:rPr>
              <a:t> с</a:t>
            </a:r>
            <a:r>
              <a:rPr lang="ru-RU" dirty="0">
                <a:solidFill>
                  <a:schemeClr val="tx1"/>
                </a:solidFill>
              </a:rPr>
              <a:t> одним видом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Представим, что предприятие шьет</a:t>
            </a:r>
            <a:r>
              <a:rPr lang="ru-RU" baseline="0" dirty="0">
                <a:solidFill>
                  <a:schemeClr val="tx1"/>
                </a:solidFill>
              </a:rPr>
              <a:t> спецодежду. Код ОКВЭД2 14.12.1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«Производство спецодежды».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</a:rPr>
              <a:t>Отрасль относится к разделу ОКВЭД2 С «</a:t>
            </a:r>
            <a:r>
              <a:rPr lang="ru-RU" sz="1200" dirty="0">
                <a:solidFill>
                  <a:schemeClr val="tx1"/>
                </a:solidFill>
              </a:rPr>
              <a:t>Обрабатывающие производства», классу ОКВЭД2</a:t>
            </a:r>
            <a:r>
              <a:rPr lang="ru-RU" sz="1200" baseline="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14 «Производство 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Как следствие, выбираем </a:t>
            </a:r>
            <a:r>
              <a:rPr lang="ru-RU" sz="1200" b="0" dirty="0">
                <a:solidFill>
                  <a:schemeClr val="tx1"/>
                </a:solidFill>
              </a:rPr>
              <a:t>приложение №ТЗВ-С14.</a:t>
            </a:r>
          </a:p>
          <a:p>
            <a:pPr lvl="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86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же мы увидим в выбранном приложении № ТЗВ-С14?</a:t>
            </a:r>
          </a:p>
          <a:p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еще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остановимся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структуре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бланк</a:t>
            </a:r>
            <a:r>
              <a:rPr lang="en-US" baseline="0" dirty="0">
                <a:solidFill>
                  <a:schemeClr val="tx1"/>
                </a:solidFill>
              </a:rPr>
              <a:t>а </a:t>
            </a:r>
            <a:r>
              <a:rPr lang="ru-RU" baseline="0" dirty="0">
                <a:solidFill>
                  <a:schemeClr val="tx1"/>
                </a:solidFill>
              </a:rPr>
              <a:t>формы. На слайде представлен лишь фрагмент бланка ТЗВ-С14.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en-US" baseline="0" dirty="0" err="1">
                <a:solidFill>
                  <a:schemeClr val="tx1"/>
                </a:solidFill>
              </a:rPr>
              <a:t>Как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отмечали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ранее</a:t>
            </a:r>
            <a:r>
              <a:rPr lang="en-US" baseline="0" dirty="0">
                <a:solidFill>
                  <a:schemeClr val="tx1"/>
                </a:solidFill>
              </a:rPr>
              <a:t>, о</a:t>
            </a:r>
            <a:r>
              <a:rPr lang="ru-RU" baseline="0" dirty="0">
                <a:solidFill>
                  <a:schemeClr val="tx1"/>
                </a:solidFill>
              </a:rPr>
              <a:t>н состоит из 5 граф: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Наименование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№строки по порядку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Код ТРИ –обратите внимание, что код ТРИ представляет собой кодировку отдельного вида агрегированных продуктов, о которых мы говорили ранее. Ваша задача правильно определить код для конкретной товарной позиции, использую информационно-справочные инструментарий.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В 4 графе отражается сумма за отчетный год в тыс. рублей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А также графа пояснений, где по отдельным видам продуктов приводится короткий перечень сырья и материалов, который принадлежит той или иной позиции кода ТРИ. Если вы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смогли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идентифици</a:t>
            </a:r>
            <a:r>
              <a:rPr lang="en-US" baseline="0" dirty="0" err="1">
                <a:solidFill>
                  <a:schemeClr val="tx1"/>
                </a:solidFill>
              </a:rPr>
              <a:t>ровать</a:t>
            </a:r>
            <a:r>
              <a:rPr lang="ru-RU" baseline="0" dirty="0">
                <a:solidFill>
                  <a:schemeClr val="tx1"/>
                </a:solidFill>
              </a:rPr>
              <a:t> продукты в этом коротком перечне</a:t>
            </a:r>
            <a:r>
              <a:rPr lang="en-US" baseline="0" dirty="0">
                <a:solidFill>
                  <a:schemeClr val="tx1"/>
                </a:solidFill>
              </a:rPr>
              <a:t> – </a:t>
            </a:r>
            <a:r>
              <a:rPr lang="en-US" baseline="0" dirty="0" err="1">
                <a:solidFill>
                  <a:schemeClr val="tx1"/>
                </a:solidFill>
              </a:rPr>
              <a:t>очень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хорошо</a:t>
            </a:r>
            <a:r>
              <a:rPr lang="en-US" baseline="0" dirty="0">
                <a:solidFill>
                  <a:schemeClr val="tx1"/>
                </a:solidFill>
              </a:rPr>
              <a:t>.</a:t>
            </a:r>
          </a:p>
          <a:p>
            <a:r>
              <a:rPr lang="en-US" baseline="0" dirty="0" err="1">
                <a:solidFill>
                  <a:schemeClr val="tx1"/>
                </a:solidFill>
              </a:rPr>
              <a:t>Еще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раз</a:t>
            </a:r>
            <a:r>
              <a:rPr lang="en-US" baseline="0" dirty="0">
                <a:solidFill>
                  <a:schemeClr val="tx1"/>
                </a:solidFill>
              </a:rPr>
              <a:t> о</a:t>
            </a:r>
            <a:r>
              <a:rPr lang="ru-RU" baseline="0" dirty="0">
                <a:solidFill>
                  <a:schemeClr val="tx1"/>
                </a:solidFill>
              </a:rPr>
              <a:t>бра</a:t>
            </a:r>
            <a:r>
              <a:rPr lang="en-US" baseline="0" dirty="0" err="1">
                <a:solidFill>
                  <a:schemeClr val="tx1"/>
                </a:solidFill>
              </a:rPr>
              <a:t>щаем</a:t>
            </a:r>
            <a:r>
              <a:rPr lang="ru-RU" baseline="0" dirty="0">
                <a:solidFill>
                  <a:schemeClr val="tx1"/>
                </a:solidFill>
              </a:rPr>
              <a:t> внимание, что в пояснениях приведен далеко не полный список продуктов, входящих в данную группировку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по</a:t>
            </a:r>
            <a:r>
              <a:rPr lang="ru-RU" baseline="0" dirty="0">
                <a:solidFill>
                  <a:schemeClr val="tx1"/>
                </a:solidFill>
              </a:rPr>
              <a:t>этому если вы хотите увидеть полный состав того или иного кода, </a:t>
            </a:r>
            <a:r>
              <a:rPr lang="en-US" baseline="0" dirty="0" err="1">
                <a:solidFill>
                  <a:schemeClr val="tx1"/>
                </a:solidFill>
              </a:rPr>
              <a:t>обращаемся</a:t>
            </a:r>
            <a:r>
              <a:rPr lang="en-US" baseline="0" dirty="0">
                <a:solidFill>
                  <a:schemeClr val="tx1"/>
                </a:solidFill>
              </a:rPr>
              <a:t> к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Перечен</a:t>
            </a:r>
            <a:r>
              <a:rPr lang="en-US" baseline="0" dirty="0">
                <a:solidFill>
                  <a:schemeClr val="tx1"/>
                </a:solidFill>
              </a:rPr>
              <a:t>ю</a:t>
            </a:r>
            <a:r>
              <a:rPr lang="ru-RU" baseline="0" dirty="0">
                <a:solidFill>
                  <a:schemeClr val="tx1"/>
                </a:solidFill>
              </a:rPr>
              <a:t> товаров и услуг, который будет размещен на сайте.</a:t>
            </a:r>
          </a:p>
          <a:p>
            <a:endParaRPr lang="ru-RU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Обратимся к бланку: </a:t>
            </a:r>
            <a:r>
              <a:rPr lang="ru-RU" dirty="0">
                <a:solidFill>
                  <a:schemeClr val="tx1"/>
                </a:solidFill>
              </a:rPr>
              <a:t>конечно,</a:t>
            </a:r>
            <a:r>
              <a:rPr lang="ru-RU" baseline="0" dirty="0">
                <a:solidFill>
                  <a:schemeClr val="tx1"/>
                </a:solidFill>
              </a:rPr>
              <a:t> здесь увидим перечень затрат, соответствующий данному виду деятельности (в списке типовых затрат </a:t>
            </a:r>
            <a:r>
              <a:rPr lang="en-US" baseline="0" dirty="0" err="1">
                <a:solidFill>
                  <a:schemeClr val="tx1"/>
                </a:solidFill>
              </a:rPr>
              <a:t>мы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видим</a:t>
            </a:r>
            <a:r>
              <a:rPr lang="ru-RU" baseline="0" dirty="0">
                <a:solidFill>
                  <a:schemeClr val="tx1"/>
                </a:solidFill>
              </a:rPr>
              <a:t> ткани, пряжа, нити текстильные, изделия </a:t>
            </a:r>
            <a:r>
              <a:rPr lang="ru-RU" baseline="0" dirty="0" smtClean="0">
                <a:solidFill>
                  <a:schemeClr val="tx1"/>
                </a:solidFill>
              </a:rPr>
              <a:t>металлические </a:t>
            </a:r>
            <a:r>
              <a:rPr lang="ru-RU" baseline="0" dirty="0">
                <a:solidFill>
                  <a:schemeClr val="tx1"/>
                </a:solidFill>
              </a:rPr>
              <a:t>готовые , которые включают в себя швейную фурнитуру из металлов, иглы швейные, спицы вязальные)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а также оборудование специального назначения.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Несмотря на то, что в названии фигурирует оборудование, в данной группировке содержатся части оборудования, которые отражаются по </a:t>
            </a:r>
            <a:r>
              <a:rPr lang="ru-RU" baseline="0" dirty="0" err="1">
                <a:solidFill>
                  <a:schemeClr val="tx1"/>
                </a:solidFill>
              </a:rPr>
              <a:t>сч</a:t>
            </a:r>
            <a:r>
              <a:rPr lang="ru-RU" baseline="0" dirty="0">
                <a:solidFill>
                  <a:schemeClr val="tx1"/>
                </a:solidFill>
              </a:rPr>
              <a:t>. 10 Материалы, и именно </a:t>
            </a:r>
            <a:r>
              <a:rPr lang="ru-RU" b="1" baseline="0" dirty="0">
                <a:solidFill>
                  <a:schemeClr val="tx1"/>
                </a:solidFill>
              </a:rPr>
              <a:t>их следует учитывать</a:t>
            </a:r>
            <a:r>
              <a:rPr lang="ru-RU" baseline="0" dirty="0">
                <a:solidFill>
                  <a:schemeClr val="tx1"/>
                </a:solidFill>
              </a:rPr>
              <a:t>. </a:t>
            </a:r>
            <a:r>
              <a:rPr lang="ru-RU" b="1" baseline="0" dirty="0">
                <a:solidFill>
                  <a:schemeClr val="tx1"/>
                </a:solidFill>
              </a:rPr>
              <a:t>Основные фонды не учитываются в бланках форм!!!</a:t>
            </a:r>
          </a:p>
          <a:p>
            <a:endParaRPr lang="ru-RU" b="1" baseline="0" dirty="0">
              <a:solidFill>
                <a:schemeClr val="tx1"/>
              </a:solidFill>
            </a:endParaRPr>
          </a:p>
          <a:p>
            <a:r>
              <a:rPr lang="ru-RU" b="0" baseline="0" dirty="0">
                <a:solidFill>
                  <a:schemeClr val="tx1"/>
                </a:solidFill>
              </a:rPr>
              <a:t>То, что не вошло в типовой перечень затрат, необходимо будет расшифровать затраты в строках ниже – 6600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45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Переходим к вопросам связанным</a:t>
            </a:r>
            <a:r>
              <a:rPr lang="ru-RU" baseline="0" dirty="0"/>
              <a:t> с </a:t>
            </a:r>
            <a:r>
              <a:rPr lang="ru-RU" dirty="0"/>
              <a:t>организацией учета расходов для заполнения форм наблюдения. Мы представляем </a:t>
            </a:r>
            <a:r>
              <a:rPr lang="ru-RU" b="1" dirty="0"/>
              <a:t>вам свое видение </a:t>
            </a:r>
            <a:r>
              <a:rPr lang="ru-RU" dirty="0"/>
              <a:t>как организовать учет</a:t>
            </a:r>
            <a:r>
              <a:rPr lang="ru-RU" baseline="0" dirty="0"/>
              <a:t> </a:t>
            </a:r>
            <a:r>
              <a:rPr lang="ru-RU" dirty="0"/>
              <a:t>затрат для заполнения форм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59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понимаем, что для заполнения формы требуется достаточно много времени</a:t>
            </a:r>
            <a:r>
              <a:rPr lang="ru-RU" baseline="0" dirty="0"/>
              <a:t> и </a:t>
            </a:r>
            <a:r>
              <a:rPr lang="ru-RU" baseline="0"/>
              <a:t>для того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="1" u="sng" baseline="0" dirty="0"/>
              <a:t>чтобы себе минимизировать трудозатраты</a:t>
            </a:r>
            <a:r>
              <a:rPr lang="ru-RU" baseline="0" dirty="0"/>
              <a:t> при заполнении формы,  мы </a:t>
            </a:r>
            <a:r>
              <a:rPr lang="ru-RU" b="1" u="sng" baseline="0" dirty="0"/>
              <a:t>предлагаем</a:t>
            </a:r>
            <a:r>
              <a:rPr lang="ru-RU" baseline="0" dirty="0"/>
              <a:t> следующий порядок действий:</a:t>
            </a:r>
          </a:p>
          <a:p>
            <a:endParaRPr lang="ru-RU" baseline="0" dirty="0"/>
          </a:p>
          <a:p>
            <a:pPr marL="228600" indent="-228600">
              <a:buAutoNum type="arabicPeriod"/>
            </a:pPr>
            <a:r>
              <a:rPr lang="ru-RU" baseline="0" dirty="0"/>
              <a:t>Выбрать приложение соответствующее основному виду деятельности. </a:t>
            </a:r>
          </a:p>
          <a:p>
            <a:pPr marL="0" indent="0">
              <a:buNone/>
            </a:pPr>
            <a:r>
              <a:rPr lang="ru-RU" baseline="0" dirty="0"/>
              <a:t>Критерием правильности выбора будет список типичных расходов. </a:t>
            </a:r>
          </a:p>
          <a:p>
            <a:pPr marL="0" indent="0">
              <a:buNone/>
            </a:pPr>
            <a:r>
              <a:rPr lang="ru-RU" baseline="0" dirty="0"/>
              <a:t>Если вы </a:t>
            </a:r>
            <a:r>
              <a:rPr lang="ru-RU" baseline="0"/>
              <a:t>выбрали форму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но в списке типовых расходов не увидели расходы своего предприятия, то имеет </a:t>
            </a:r>
            <a:r>
              <a:rPr lang="ru-RU" baseline="0"/>
              <a:t>смысл проверить, </a:t>
            </a:r>
            <a:r>
              <a:rPr lang="ru-RU" baseline="0" dirty="0"/>
              <a:t>а правильно ли определен основной вид деятельности.</a:t>
            </a:r>
          </a:p>
          <a:p>
            <a:pPr marL="228600" indent="-228600">
              <a:buAutoNum type="arabicPeriod" startAt="2"/>
            </a:pPr>
            <a:r>
              <a:rPr lang="ru-RU" baseline="0" dirty="0"/>
              <a:t>Надо определится с расходами, которые не выделены </a:t>
            </a:r>
            <a:r>
              <a:rPr lang="ru-RU" baseline="0"/>
              <a:t>в бланке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en-US" baseline="0"/>
              <a:t>н</a:t>
            </a:r>
            <a:r>
              <a:rPr lang="ru-RU" baseline="0"/>
              <a:t>о значимы</a:t>
            </a:r>
            <a:r>
              <a:rPr lang="en-US" baseline="0"/>
              <a:t> </a:t>
            </a:r>
            <a:r>
              <a:rPr lang="ru-RU" baseline="0"/>
              <a:t>для </a:t>
            </a:r>
            <a:r>
              <a:rPr lang="ru-RU" baseline="0" dirty="0"/>
              <a:t>деятельности предприятия. </a:t>
            </a:r>
          </a:p>
          <a:p>
            <a:pPr marL="0" indent="0">
              <a:buNone/>
            </a:pPr>
            <a:r>
              <a:rPr lang="ru-RU" baseline="0"/>
              <a:t>Во первых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у </a:t>
            </a:r>
            <a:r>
              <a:rPr lang="ru-RU" baseline="0"/>
              <a:t>предприятий мо</a:t>
            </a:r>
            <a:r>
              <a:rPr lang="en-US" baseline="0"/>
              <a:t>гут</a:t>
            </a:r>
            <a:r>
              <a:rPr lang="ru-RU" baseline="0"/>
              <a:t> </a:t>
            </a:r>
            <a:r>
              <a:rPr lang="ru-RU" baseline="0" dirty="0"/>
              <a:t>быть специфические расходы не типичные для остальных предприятий с таким же видом деятельности. </a:t>
            </a:r>
          </a:p>
          <a:p>
            <a:pPr marL="0" indent="0">
              <a:buNone/>
            </a:pPr>
            <a:r>
              <a:rPr lang="ru-RU" baseline="0"/>
              <a:t>Во вторых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предприятия имеют вторичные </a:t>
            </a:r>
            <a:r>
              <a:rPr lang="ru-RU" baseline="0"/>
              <a:t>виды деятельности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которые в обороте занимают значительную долю, в таком случае можно изучить бланки под данные виды деятельности.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Обращаем ваше внимание</a:t>
            </a:r>
            <a:r>
              <a:rPr lang="ru-RU" dirty="0"/>
              <a:t>, что группы затрат могут повторяться потому что , в каждом отдельном виде деятельности есть затраты так или иначе совпадающие. Например, затраты на ремонт компьютерной техники, на покупку бумаги, дезинфицирующих </a:t>
            </a:r>
            <a:r>
              <a:rPr lang="ru-RU"/>
              <a:t>средств</a:t>
            </a:r>
            <a:r>
              <a:rPr lang="ru-RU" baseline="0"/>
              <a:t> </a:t>
            </a:r>
            <a:r>
              <a:rPr lang="en-US" baseline="0"/>
              <a:t>-</a:t>
            </a:r>
            <a:r>
              <a:rPr lang="ru-RU"/>
              <a:t>такие </a:t>
            </a:r>
            <a:r>
              <a:rPr lang="ru-RU" dirty="0"/>
              <a:t>затраты </a:t>
            </a:r>
            <a:r>
              <a:rPr lang="ru-RU" b="1" u="sng" dirty="0"/>
              <a:t>есть в деятельности любого производства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Выделять их в отдельную группу для каждого вида деятельности не имеет смысла их проще </a:t>
            </a:r>
            <a:r>
              <a:rPr lang="ru-RU" b="1" u="sng" dirty="0"/>
              <a:t>объединять</a:t>
            </a:r>
            <a:r>
              <a:rPr lang="ru-RU" dirty="0"/>
              <a:t>.</a:t>
            </a:r>
          </a:p>
          <a:p>
            <a:r>
              <a:rPr lang="ru-RU" dirty="0"/>
              <a:t>После того как вы все это отсмотрели и оценили мы </a:t>
            </a:r>
            <a:r>
              <a:rPr lang="ru-RU" b="1" u="sng" dirty="0"/>
              <a:t>рекомендуем</a:t>
            </a:r>
            <a:r>
              <a:rPr lang="ru-RU" dirty="0"/>
              <a:t> составить перечень групп продуктов для вашего предприятия с учетом всех видов деятельности и определить для каждой группы код ТРИ. </a:t>
            </a:r>
          </a:p>
          <a:p>
            <a:r>
              <a:rPr lang="ru-RU" dirty="0"/>
              <a:t>Когда вы что то добавляете лучше прочитать пояснения в бланках. </a:t>
            </a:r>
          </a:p>
          <a:p>
            <a:r>
              <a:rPr lang="ru-RU" dirty="0"/>
              <a:t>Пояснения</a:t>
            </a:r>
            <a:r>
              <a:rPr lang="ru-RU" baseline="0" dirty="0"/>
              <a:t> будут только в формате </a:t>
            </a:r>
            <a:r>
              <a:rPr lang="en-US" baseline="0" dirty="0"/>
              <a:t>Word</a:t>
            </a:r>
            <a:r>
              <a:rPr lang="ru-RU" baseline="0" dirty="0"/>
              <a:t> на сайте Росстата </a:t>
            </a:r>
            <a:r>
              <a:rPr lang="ru-RU" b="1" u="sng" baseline="0" dirty="0"/>
              <a:t>в </a:t>
            </a:r>
            <a:r>
              <a:rPr lang="en-US" b="1" u="sng" baseline="0" dirty="0"/>
              <a:t>XML-</a:t>
            </a:r>
            <a:r>
              <a:rPr lang="ru-RU" b="1" u="sng" baseline="0" dirty="0"/>
              <a:t>шаблонах графы  с пояснениями нет!!!</a:t>
            </a:r>
            <a:endParaRPr lang="ru-RU" b="1" u="sng" dirty="0"/>
          </a:p>
          <a:p>
            <a:r>
              <a:rPr lang="ru-RU" b="1" u="sng" dirty="0"/>
              <a:t>Мы рекомендуем </a:t>
            </a:r>
            <a:r>
              <a:rPr lang="ru-RU" dirty="0"/>
              <a:t>с определенной периодичностью, например раз в месяц , как вам удобно,  в течение отчетного года заполнять сведения по выделенным  группам продуктов, нарастающим итогом, тогда вам проще будет при наступлении отчетной даты просто выписать полученные итоги в бланк формы наблюдений и передать это в общем шаблоне. </a:t>
            </a:r>
            <a:r>
              <a:rPr lang="ru-RU" b="1" u="sng"/>
              <a:t>(это</a:t>
            </a:r>
            <a:r>
              <a:rPr lang="en-US" b="1" u="sng"/>
              <a:t> только</a:t>
            </a:r>
            <a:r>
              <a:rPr lang="ru-RU" b="1" u="sng"/>
              <a:t> </a:t>
            </a:r>
            <a:r>
              <a:rPr lang="ru-RU" b="1" u="sng" dirty="0"/>
              <a:t>рекомендательный момент)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66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Откуда берется информация? </a:t>
            </a:r>
          </a:p>
          <a:p>
            <a:r>
              <a:rPr lang="ru-RU" dirty="0"/>
              <a:t>Как указано в</a:t>
            </a:r>
            <a:r>
              <a:rPr lang="ru-RU" baseline="0" dirty="0"/>
              <a:t> инструкции к форме 1-Предприятие информацию </a:t>
            </a:r>
            <a:r>
              <a:rPr lang="ru-RU" dirty="0"/>
              <a:t>о приобретение сырья, материалов, топлива и полуфабрикатов, это  обороты по счету 10 включая все субсчета, а оплата отдельных видов услуг сторонних организаций - это обороты по счетам 25 и 26.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733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</a:t>
            </a:r>
            <a:r>
              <a:rPr lang="ru-RU" baseline="0" dirty="0"/>
              <a:t>я ваше информационное обеспечение (Например: 1С-бухгалтерия) необходимо провести группировку товаров и услуг по карточкам счетов.</a:t>
            </a:r>
          </a:p>
          <a:p>
            <a:r>
              <a:rPr lang="ru-RU" baseline="0" dirty="0"/>
              <a:t>Определить, в какую группу продуктов ТРИ входят конкретные товары или услуги, с использованием информационно-справочного инструментария, размещенного на сайте Росстата.</a:t>
            </a:r>
          </a:p>
          <a:p>
            <a:r>
              <a:rPr lang="ru-RU" baseline="0" dirty="0"/>
              <a:t>Сформировать показатели по выделенным группам с определенной периодичностью.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70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Рассмотрим состав информационно-справочного инструментария и их возможности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542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u="none" dirty="0"/>
              <a:t>В структуре алфавитного словаря товаров и услуг выделены типовые группы :</a:t>
            </a:r>
            <a:r>
              <a:rPr lang="ru-RU" b="1" u="sng" dirty="0"/>
              <a:t> товары, услуги, канцтовары, стройматериалы;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Поиск идет по части слова</a:t>
            </a:r>
            <a:r>
              <a:rPr lang="ru-RU" baseline="0" dirty="0"/>
              <a:t> </a:t>
            </a:r>
            <a:r>
              <a:rPr lang="ru-RU" dirty="0"/>
              <a:t>в прямом и обратном порядке. По наименованию товара можно определить код ТРИ. Так называемый быстрый поиск по названию.</a:t>
            </a:r>
          </a:p>
          <a:p>
            <a:r>
              <a:rPr lang="ru-RU" b="1" u="sng" dirty="0"/>
              <a:t>Например</a:t>
            </a:r>
            <a:r>
              <a:rPr lang="ru-RU" b="1" u="sng" baseline="0" dirty="0"/>
              <a:t> : если вы ищете гвозди, то в разделе товары или в разделе стройматериалы можете узнать соответствующий код ТРИ </a:t>
            </a:r>
            <a:endParaRPr lang="ru-RU" b="1" u="sng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Что касается</a:t>
            </a:r>
            <a:r>
              <a:rPr lang="ru-RU" baseline="0" dirty="0"/>
              <a:t> перечня товаров и услуг, то здесь п</a:t>
            </a:r>
            <a:r>
              <a:rPr lang="ru-RU" dirty="0"/>
              <a:t>оиск идет по части слова, как в названиях, так и в пояснениях, а также по коду ТРИ.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Если</a:t>
            </a:r>
            <a:r>
              <a:rPr lang="ru-RU" baseline="0" dirty="0"/>
              <a:t> с помощью алфавитного словаря Вы определили код ТРИ, но хотите узнать, какие еще товары входят в группу, то рекомендуем этот код загрузить в поиск в перечне и Вы увидите описание всей группы товаров.</a:t>
            </a: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u="sng" dirty="0"/>
              <a:t>Перечень содержит 6 граф: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Наименование группировок;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ТРИ 2021;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ОКПД2;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Товары и услуги, входящие в группировку;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Примечания(</a:t>
            </a:r>
            <a:r>
              <a:rPr lang="ru-RU" baseline="0" dirty="0"/>
              <a:t> что не включает данная группировка);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Особенности отражения в формах федерального статистического наблюдения за затратами на производство и продажу продукции за 2021 год.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19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КАК ПОЛЬЗОВАТЬСЯ ИНФОРМАЦИОННО-СПРАВОЧНЫМ ИНСТРУМЕНТАРИЕМ</a:t>
            </a:r>
            <a:r>
              <a:rPr lang="ru-RU" b="1" u="sng" dirty="0">
                <a:solidFill>
                  <a:srgbClr val="FF0000"/>
                </a:solidFill>
              </a:rPr>
              <a:t>?     </a:t>
            </a:r>
            <a:endParaRPr lang="ru-RU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знаете крупную группу:</a:t>
            </a:r>
            <a:r>
              <a:rPr lang="ru-RU" baseline="0" dirty="0"/>
              <a:t> </a:t>
            </a:r>
            <a:r>
              <a:rPr lang="ru-RU" dirty="0"/>
              <a:t>Алфавитный словарь товаров и услуг;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хотите проверить точный </a:t>
            </a:r>
            <a:r>
              <a:rPr lang="ru-RU" b="0" dirty="0"/>
              <a:t>состав конкретной </a:t>
            </a:r>
            <a:r>
              <a:rPr lang="ru-RU" dirty="0"/>
              <a:t>группы: Перечень, поиск по коду группы;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не уверены в названии товара или услуги: Перечень, поиск по части слова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dirty="0"/>
          </a:p>
          <a:p>
            <a:pPr marL="0" indent="0">
              <a:buFont typeface="Courier New" panose="02070309020205020404" pitchFamily="49" charset="0"/>
              <a:buNone/>
            </a:pPr>
            <a:endParaRPr lang="ru-RU" dirty="0"/>
          </a:p>
          <a:p>
            <a:r>
              <a:rPr lang="ru-RU" sz="1200" b="0" dirty="0"/>
              <a:t>В рамках прошлого наблюдения за 2016</a:t>
            </a:r>
            <a:r>
              <a:rPr lang="ru-RU" sz="1200" b="0" baseline="0" dirty="0"/>
              <a:t> год </a:t>
            </a:r>
            <a:r>
              <a:rPr lang="ru-RU" sz="1200" b="0" dirty="0"/>
              <a:t>выяснилось</a:t>
            </a:r>
            <a:r>
              <a:rPr lang="ru-RU" sz="1200" b="0" baseline="0" dirty="0"/>
              <a:t> что </a:t>
            </a:r>
            <a:r>
              <a:rPr lang="en-US" sz="1200" b="0" baseline="0" dirty="0" err="1"/>
              <a:t>некоторым</a:t>
            </a:r>
            <a:r>
              <a:rPr lang="en-US" sz="1200" b="0" baseline="0" dirty="0"/>
              <a:t> </a:t>
            </a:r>
            <a:r>
              <a:rPr lang="ru-RU" sz="1200" b="0" baseline="0" dirty="0"/>
              <a:t>респондентам</a:t>
            </a:r>
            <a:r>
              <a:rPr lang="ru-RU" sz="1200" b="0" dirty="0"/>
              <a:t>, было неудобно использовать для кодирования затрат алфавитный словарь товаров и услуг, размещенный на сайте, так как в поисковую строку необходимо набирать точное наименование затрат. Более эффективным для </a:t>
            </a:r>
            <a:r>
              <a:rPr lang="en-US" sz="1200" b="0" dirty="0" err="1"/>
              <a:t>них</a:t>
            </a:r>
            <a:r>
              <a:rPr lang="en-US" sz="1200" b="0" dirty="0"/>
              <a:t> </a:t>
            </a:r>
            <a:r>
              <a:rPr lang="ru-RU" sz="1200" b="0" dirty="0"/>
              <a:t> оказался</a:t>
            </a:r>
            <a:r>
              <a:rPr lang="en-US" sz="1200" b="0" dirty="0"/>
              <a:t> </a:t>
            </a:r>
            <a:r>
              <a:rPr lang="en-US" sz="1200" b="0" dirty="0" err="1"/>
              <a:t>поиск</a:t>
            </a:r>
            <a:r>
              <a:rPr lang="en-US" sz="1200" b="0" dirty="0"/>
              <a:t> </a:t>
            </a:r>
            <a:r>
              <a:rPr lang="en-US" sz="1200" b="0" dirty="0" err="1"/>
              <a:t>через</a:t>
            </a:r>
            <a:r>
              <a:rPr lang="en-US" sz="1200" b="0" dirty="0"/>
              <a:t> </a:t>
            </a:r>
            <a:r>
              <a:rPr lang="ru-RU" sz="1200" b="0" dirty="0"/>
              <a:t> перечень товаров и услуг, так как он включал пояснения по заполнению и его удобно просматривать. Предлагаем</a:t>
            </a:r>
            <a:r>
              <a:rPr lang="ru-RU" sz="1200" b="0" baseline="0" dirty="0"/>
              <a:t> Вам сам</a:t>
            </a:r>
            <a:r>
              <a:rPr lang="en-US" sz="1200" b="0" baseline="0" dirty="0" err="1"/>
              <a:t>им</a:t>
            </a:r>
            <a:r>
              <a:rPr lang="ru-RU" sz="1200" b="0" baseline="0" dirty="0"/>
              <a:t> определиться каким информационно-справочным инструментом пользоваться.</a:t>
            </a:r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 </a:t>
            </a:r>
            <a:endParaRPr lang="ru-RU" sz="1200" b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778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1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15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Перейдем</a:t>
            </a:r>
            <a:r>
              <a:rPr lang="ru-RU" baseline="0" dirty="0"/>
              <a:t> в рассмотрению типичных ошибок прошлых лет.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73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Первый вид </a:t>
            </a:r>
            <a:r>
              <a:rPr lang="ru-RU" dirty="0"/>
              <a:t>ошибок это в определении вида деятельности.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/>
              <a:t>Выбор</a:t>
            </a:r>
            <a:r>
              <a:rPr lang="ru-RU" b="1" u="sng" baseline="0" dirty="0"/>
              <a:t> не того вида деятельности, влечет за собой  дополнительные трудозатраты. </a:t>
            </a:r>
            <a:r>
              <a:rPr lang="ru-RU" b="0" u="sng" baseline="0" dirty="0"/>
              <a:t>Так как перечень расходов в форме скорее всего не совпадет с расходами вашего предприятия и Вам придется его дополнять.</a:t>
            </a:r>
          </a:p>
          <a:p>
            <a:r>
              <a:rPr lang="ru-RU" b="0" u="none" baseline="0" dirty="0"/>
              <a:t>Для того, чтобы избежать  ошибки следует обратиться к форме  № 1-натура-БМ для</a:t>
            </a:r>
            <a:r>
              <a:rPr lang="ru-RU" dirty="0"/>
              <a:t> определения вида деятельности, </a:t>
            </a:r>
            <a:r>
              <a:rPr lang="ru-RU" baseline="0" dirty="0"/>
              <a:t>но это </a:t>
            </a:r>
            <a:r>
              <a:rPr lang="ru-RU" u="sng" baseline="0" dirty="0"/>
              <a:t>рекомендация для тех</a:t>
            </a:r>
            <a:r>
              <a:rPr lang="ru-RU" baseline="0" dirty="0"/>
              <a:t>, кто эту форму </a:t>
            </a:r>
            <a:r>
              <a:rPr lang="ru-RU" u="sng" baseline="0" dirty="0"/>
              <a:t>заполняет.</a:t>
            </a:r>
            <a:r>
              <a:rPr lang="ru-RU" baseline="0" dirty="0"/>
              <a:t> </a:t>
            </a:r>
            <a:r>
              <a:rPr lang="ru-RU" dirty="0"/>
              <a:t>В данную форму заносят</a:t>
            </a:r>
            <a:r>
              <a:rPr lang="ru-RU" baseline="0" dirty="0"/>
              <a:t> наименования изготовленной продукции (согласно справочнику ОКПД2). Объем отгрузки здесь показывают в </a:t>
            </a:r>
            <a:r>
              <a:rPr lang="ru-RU" b="1" baseline="0" dirty="0"/>
              <a:t>натуральном выражении.  Наименование продукции подскажет какой вид деятельности Вам надо выбрать. </a:t>
            </a:r>
            <a:r>
              <a:rPr lang="ru-RU" b="0" baseline="0" dirty="0"/>
              <a:t>Коды ОКПД 2 за небольшим исключением совпадают с кодами ОКВЭД 2 на первых 4-х знаках.</a:t>
            </a:r>
          </a:p>
          <a:p>
            <a:endParaRPr lang="ru-RU" b="0" u="none" baseline="0" dirty="0"/>
          </a:p>
          <a:p>
            <a:r>
              <a:rPr lang="ru-RU" b="0" u="sng" baseline="0" dirty="0"/>
              <a:t>Второй вид</a:t>
            </a:r>
            <a:r>
              <a:rPr lang="ru-RU" b="0" u="none" baseline="0" dirty="0"/>
              <a:t> ошибки отнесение всей или большей части затрат одну строку , это влечет за собой искажение структуры промежуточного потребления.</a:t>
            </a:r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23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177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это на конкретных примерах.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характерная ошибка в определении вида деятельности предприятий. </a:t>
            </a:r>
          </a:p>
          <a:p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В процессе построения ТРИ за 2017 год мы столкнулись с проблемой значительного небаланса по продукту алюминий.</a:t>
            </a:r>
          </a:p>
          <a:p>
            <a:r>
              <a:rPr lang="ru-RU" dirty="0"/>
              <a:t>В ходе анализа выяснилось, что у предприятия оборот по коду 64.99 «Вложения в ценные бумаги» в 2017 году превысил</a:t>
            </a:r>
            <a:r>
              <a:rPr lang="ru-RU" baseline="0" dirty="0"/>
              <a:t> все его остальные обороты, в связи с чем был неверно определен основной вид деятельности. Это привело к тому, что предприятие не заполнило форму 1-предприятия, </a:t>
            </a:r>
            <a:r>
              <a:rPr lang="ru-RU" baseline="0" dirty="0" err="1"/>
              <a:t>т.к</a:t>
            </a:r>
            <a:r>
              <a:rPr lang="ru-RU" baseline="0" dirty="0"/>
              <a:t> предприятия финансового сектора не заполняют данную форму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Был сделан запрос на предприятие и скорректированы данные за 2017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09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посмотрим на ошибку отнесения всей или большей части суммы затрат в одну строку бланка.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слайде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 один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отчетов организации, которая занимается производством автомобилей, прицепов и полуприцепов.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Представим это производство и поймем, что нам понадобятся запчасти к оборудованию, спецодежда, различные масла, краски, запасные части к автомобилям.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данного отчета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видно, что вся сумма затрат отнесена в одну строку: пластмассы в первичных формах, что не отражает полной структуры затрат предприятия, даже при условии, что они изготавливают пластмассовые запчасти.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78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Неполная структура затрат.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пример организации,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производящей гнутые стальные профили. Б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о́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льшую долю всех своих затрат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отражают на продукцию прочей первичной обработки чугуна и стали. Здесь мы не досчитываемся химических элементов, затрат на запчасти к оборудованию, спецодежду и прочего.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Такая искажённая структура затрат приводит к дисбалансу ряда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продуктов,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требует уточнения.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02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Еще одна характерная ошибка, когда услуги отражаются в составе продуктов или, наоборот, продукты в составе услуг. С одной стороны, это ведет к ошибкам заполнения формы №1-предприятие, с другой, к искажению структуры промежуточного потребления. Здесь представлена следующая ситуация: ошибочно в расходы на приобретение сырья и материалов включены услуги банков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, которые должны отражаться во 2 разделе приложения к форме 1-предприятие.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9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примеры ошибок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торговых предприятий.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отчет организации, которая занимается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торговлей электроэнергией,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чистая торговая деятельность.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Проанализируем данный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отчет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Показаны расходы на приобретение товаров для перепродажи, но вместе с тем та же самая сумма указана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прочих услуг производственного характера и в составе услуг по передаче электрической энергии.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быть не может, потому что организация торговая, они купили и тут же перепродали, то есть ни о каких услугах по передаче распределения электрической энергии здесь не может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быть 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речи.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Подход, который был выбран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этой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организацией, привел к образованию огромной отрицательной добавленной стоимости в 37 млрд. руб. После того, как ошибка была исправлена, торговая деятельность стала чисто торговой с положительной добавленной стоимостью, что соответствует реальной картине производства.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11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Так же мы  очень часто сталкиваемся с  распространенными ошибками в отчетах торгующих организаций: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Обратите внимание на предприятие №1 мы видим  дублирование суммы, отраженной в строке 601 формы 1- предприятие «Расходы на приобретение товаров для перепродажи»  в строке 610 «Расходы на приобретение сырья, материалов, покупных полуфабрикатов…)», что значительно увеличивает объем промежуточного потребления. 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Предприятие № 3  отражают свои расходы вместо 601 строки «товары для перепродажи» в 610 </a:t>
            </a:r>
          </a:p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3.  Так же предприятия часто Расходы на приобретение товаров для перепродажи дублируют в стр. 658 «Другие расходы, связанные с производством и продажей продукции (товаров, работ, услуг)» (данная ошибка показана у Предприятия 2).</a:t>
            </a:r>
            <a:endParaRPr lang="ru-RU" b="0" i="0" u="non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998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7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если вы отражаете в  форме 1-предприятие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товары для перепродажи в строке 507, то в разделе 8 у вас обязательно должна быть показана торговая деятельность.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Точно так же, если вы заполняете строчку 512 «Продано сырья материалов, комплектующих изделий, приобретенных ранее для производства продукции», то в разделе 8 должна быть обязательно торговля.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наоборот,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торговое предприятие что-либо производит, например, печет хлеб, делает салаты, то должен быть заполнен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показатель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502 стр. «Отгружено товаров собственного производства, выполнено работ и услуг собственными силами», а также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разделе 8 должно быть показано производство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92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 в микро и макро 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предприятия стоится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баланс,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представляет собой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макроэкономике балансов гораздо больше.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являются таблицы ресурсов и использования товаров и услуг. Эти таблицы позволяют сбалансировать  ресурсы экономики страны (внутренний выпуск и импорт) с использованием по различным направлениям (таким как промежуточный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спрос,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накопление, экспорт)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организации, представленный в табличной форме.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состоит двух разделов Актива и Пассива. Актив всегда должен быть равен Пассиву, именно поэтому форма отчет носит название Баланс.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– важнейшая форма бухгалтерской отчетности (форма №1), по которой можно судить о финансовом состоянии предприятия, о том, каким имуществом оно обладает и сколько имеет долгов.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содержит данные по состоянию на определенную дату (как правило, конец года или квартала).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Баланс принципиально отличается от другой важнейшей форма отчетности, Отчета о прибылях и убытках, которая содержит данные о финансовых результатах деятельности организации за определенный период нарастающим итогом с начала года (обычно, за год, 1-й квартал, полугодие или 9 месяцев.)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51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А сейчас обсудим</a:t>
            </a:r>
            <a:r>
              <a:rPr lang="ru-RU" b="1" u="sng" baseline="0" dirty="0"/>
              <a:t> </a:t>
            </a:r>
            <a:r>
              <a:rPr lang="ru-RU" b="1" u="sng" dirty="0"/>
              <a:t>сельскохозяйственные предприятия.</a:t>
            </a:r>
          </a:p>
          <a:p>
            <a:r>
              <a:rPr lang="ru-RU" dirty="0"/>
              <a:t>Для того, чтобы полностью учесть</a:t>
            </a:r>
            <a:r>
              <a:rPr lang="ru-RU" baseline="0" dirty="0"/>
              <a:t> деятельность сельскохозяйственных </a:t>
            </a:r>
            <a:r>
              <a:rPr lang="ru-RU" dirty="0"/>
              <a:t>организаций была сделана уникальная форма наблюдения. </a:t>
            </a:r>
          </a:p>
          <a:p>
            <a:r>
              <a:rPr lang="ru-RU" dirty="0"/>
              <a:t>Особенностью данных предприятий является использование продуктов собственного производства для выпуска конечной продукции, в соответствии с этим формируется учет затрат при полном цикле производства.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500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же  выглядит бланк для сельскохозяйственных организаций.</a:t>
            </a:r>
          </a:p>
          <a:p>
            <a:r>
              <a:rPr lang="ru-R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ru-R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бланк такой же как и все бланки приложения к форме №1-предприятие только 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 введена отдельная графа «расходы на приобретение сырья и материалов, в том числе сельскохозяйственной продукции для собственного производства».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графе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должна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быть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отражена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продукция сельского хозяйства, в том числе навоз  который входит в группу товаров удобрения азотные,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201500,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рыба живая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030000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расходы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 строка «109100» Корма готовые для сельскохозяйственных животных»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здесь не отображаются, а отображаются только компоненты этого корма то есть из чего сделан корм (сено, силос, сенаж, корне-клубнеплоды, бахчевые культуры, солома, мякина и т.д.)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109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 выпускать из виду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продукция сельского хозяйства может реализоваться на сторону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любой стадии производства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она учитывается  традиционным путем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оборота по цене реализации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эта же продукция может использоваться и в своем хозяйстве, как сырье для производства конечной продукции. И тогда эта продукция учитывается по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фактической производственной себестоимости.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4573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Обращаем ваше внимание</a:t>
            </a:r>
            <a:r>
              <a:rPr lang="ru-RU" dirty="0"/>
              <a:t>, что значение  </a:t>
            </a:r>
            <a:r>
              <a:rPr lang="ru-RU" b="1" u="sng" dirty="0"/>
              <a:t>строк 519 и 520 </a:t>
            </a:r>
            <a:r>
              <a:rPr lang="ru-RU" dirty="0"/>
              <a:t>обязательно должны быть учтены в  </a:t>
            </a:r>
            <a:r>
              <a:rPr lang="ru-RU" b="1" u="sng" dirty="0"/>
              <a:t>строке 610, </a:t>
            </a:r>
            <a:r>
              <a:rPr lang="ru-RU" dirty="0"/>
              <a:t>потому что и в той, и в другой строчке показатели должны стоять по </a:t>
            </a:r>
            <a:r>
              <a:rPr lang="ru-RU" b="1" u="sng" dirty="0"/>
              <a:t>фактической производственной себестоимости. </a:t>
            </a:r>
          </a:p>
          <a:p>
            <a:r>
              <a:rPr lang="ru-RU" b="1" u="sng" dirty="0"/>
              <a:t>Их нельзя учитывать </a:t>
            </a:r>
            <a:r>
              <a:rPr lang="ru-RU" dirty="0"/>
              <a:t>по продажным ценам, потому что они используются для дальнейшей сельскохозяйственной деятельности.</a:t>
            </a:r>
          </a:p>
          <a:p>
            <a:r>
              <a:rPr lang="ru-RU" dirty="0"/>
              <a:t> В 519 строке отражается фактическая стоимость произведенной готовой продукции, которая предназначена для собственных нужд предприятий, а в </a:t>
            </a:r>
            <a:r>
              <a:rPr lang="ru-RU" b="1" u="sng" dirty="0"/>
              <a:t>520 </a:t>
            </a:r>
            <a:r>
              <a:rPr lang="ru-RU" dirty="0"/>
              <a:t>стоимость сельскохозяйственной продукции собственного производства, переданной своим несельскохозяйственным подразделениям для дальнейшей переработки.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91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 чтобы правильно учесть эти расходы в </a:t>
            </a:r>
            <a:r>
              <a:rPr lang="ru-RU" b="1" u="sng" dirty="0"/>
              <a:t>строке 610  </a:t>
            </a:r>
            <a:r>
              <a:rPr lang="ru-RU" dirty="0"/>
              <a:t>мы руководствуемся нормативными документами.</a:t>
            </a:r>
          </a:p>
          <a:p>
            <a:r>
              <a:rPr lang="ru-RU" dirty="0"/>
              <a:t>А именно,</a:t>
            </a:r>
            <a:r>
              <a:rPr lang="ru-RU" baseline="0" dirty="0"/>
              <a:t> </a:t>
            </a:r>
            <a:r>
              <a:rPr lang="ru-RU" dirty="0"/>
              <a:t>приказом Минсельхоза от 13 июня 2001 года № 654, в котором как вы знаете разъяснена ситуация учета сельскохозяйственной продукции, которая  остается в пределах собственного хозяйства для различных целей: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использования в производстве продукции;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дальнейшей переработки;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счете 43 «Готовая продукция».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Сырье и материалы собственного производства, направляемые в промышленную переработку,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списывают по фактической себестоимости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в дебет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субсчета 20.3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"Промышленные производства".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Если готовая продукция полностью направляется для использования в самой организации, то она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 43 "Готовая продукция" может не приходоваться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dirty="0"/>
          </a:p>
          <a:p>
            <a:r>
              <a:rPr lang="ru-RU" b="1" u="sng" dirty="0"/>
              <a:t>а учитывается на счете 10 «Материалы», </a:t>
            </a:r>
            <a:r>
              <a:rPr lang="ru-RU" dirty="0"/>
              <a:t>тогда она попадает под все правила заполнения формы №  1 предприятие </a:t>
            </a:r>
            <a:r>
              <a:rPr lang="ru-RU" b="1" u="sng" dirty="0"/>
              <a:t>строки 610.</a:t>
            </a:r>
          </a:p>
          <a:p>
            <a:endParaRPr lang="ru-RU" b="1" u="sng" dirty="0"/>
          </a:p>
          <a:p>
            <a:r>
              <a:rPr lang="ru-RU" b="1" u="sng" dirty="0"/>
              <a:t>Это специфический учет и мы просим вас внимательно отнестись к заполнению этих строчек.</a:t>
            </a:r>
          </a:p>
          <a:p>
            <a:endParaRPr lang="ru-RU" dirty="0"/>
          </a:p>
          <a:p>
            <a:r>
              <a:rPr lang="ru-RU" dirty="0"/>
              <a:t>Спасибо</a:t>
            </a:r>
            <a:r>
              <a:rPr lang="ru-RU" baseline="0" dirty="0"/>
              <a:t> за внимание, мы рассказали все самые важные моменты и готовы ответить на ваши вопросы.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62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4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вами схематичное изображение </a:t>
            </a:r>
            <a:r>
              <a:rPr lang="ru-RU" b="1" dirty="0"/>
              <a:t>таблицы</a:t>
            </a:r>
            <a:r>
              <a:rPr lang="ru-RU" dirty="0"/>
              <a:t> </a:t>
            </a:r>
            <a:r>
              <a:rPr lang="ru-RU" b="1" dirty="0"/>
              <a:t>ресурсов</a:t>
            </a:r>
            <a:r>
              <a:rPr lang="ru-RU" dirty="0"/>
              <a:t> товаров и услуг. </a:t>
            </a:r>
          </a:p>
          <a:p>
            <a:r>
              <a:rPr lang="en-US" dirty="0" err="1"/>
              <a:t>Таблица</a:t>
            </a:r>
            <a:r>
              <a:rPr lang="ru-RU" dirty="0"/>
              <a:t> отражает стоимость ресурсов товаров и услуг по продуктам и типам их происхождения (отечественные и импортные продукты)</a:t>
            </a:r>
          </a:p>
          <a:p>
            <a:r>
              <a:rPr lang="ru-RU" dirty="0"/>
              <a:t>Кроме того, в ТР отражены основные компоненты, характеризующие переход от основных цен к ценам покупателей в разрезе продуктов</a:t>
            </a:r>
            <a:r>
              <a:rPr lang="en-US" dirty="0"/>
              <a:t>,</a:t>
            </a:r>
            <a:r>
              <a:rPr lang="ru-RU" dirty="0"/>
              <a:t> это</a:t>
            </a:r>
            <a:r>
              <a:rPr lang="ru-RU" baseline="0" dirty="0"/>
              <a:t> </a:t>
            </a:r>
            <a:r>
              <a:rPr lang="ru-RU" dirty="0"/>
              <a:t>транспортные</a:t>
            </a:r>
            <a:r>
              <a:rPr lang="en-US" dirty="0"/>
              <a:t> и</a:t>
            </a:r>
            <a:r>
              <a:rPr lang="ru-RU" dirty="0"/>
              <a:t> торговые наценки</a:t>
            </a:r>
            <a:r>
              <a:rPr lang="en-US" baseline="0" dirty="0"/>
              <a:t>, а </a:t>
            </a:r>
            <a:r>
              <a:rPr lang="en-US" baseline="0" dirty="0" err="1"/>
              <a:t>также</a:t>
            </a:r>
            <a:r>
              <a:rPr lang="ru-RU" dirty="0"/>
              <a:t> чистые налоги на продукты.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6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</a:t>
            </a:r>
            <a:r>
              <a:rPr lang="ru-RU" b="1" dirty="0"/>
              <a:t>таблицу</a:t>
            </a:r>
            <a:r>
              <a:rPr lang="ru-RU" dirty="0"/>
              <a:t> </a:t>
            </a:r>
            <a:r>
              <a:rPr lang="ru-RU" b="1" dirty="0"/>
              <a:t>использование</a:t>
            </a:r>
            <a:r>
              <a:rPr lang="ru-RU" dirty="0"/>
              <a:t> товаров и  услуг в виде такой же большой матрицы. </a:t>
            </a:r>
          </a:p>
          <a:p>
            <a:r>
              <a:rPr lang="ru-RU" dirty="0"/>
              <a:t>Здесь формируется так называемый </a:t>
            </a:r>
            <a:r>
              <a:rPr lang="ru-RU" b="1" dirty="0"/>
              <a:t>промежуточный спрос</a:t>
            </a:r>
            <a:r>
              <a:rPr lang="ru-RU" dirty="0"/>
              <a:t>, то есть те  продукты, </a:t>
            </a:r>
            <a:r>
              <a:rPr lang="ru-RU" b="0" u="sng" dirty="0"/>
              <a:t>которые были использованы в процессе производства в различных отраслях экономики. </a:t>
            </a:r>
            <a:r>
              <a:rPr lang="ru-RU" dirty="0"/>
              <a:t>А</a:t>
            </a:r>
            <a:r>
              <a:rPr lang="ru-RU" baseline="0" dirty="0"/>
              <a:t> также , формируется конечное потребление, валовое накопление, экспорт.</a:t>
            </a:r>
            <a:endParaRPr lang="ru-RU" dirty="0"/>
          </a:p>
          <a:p>
            <a:r>
              <a:rPr lang="ru-RU" dirty="0"/>
              <a:t>Обратите внимание, что  итоговые строки и  графы в обеих матрицах </a:t>
            </a:r>
            <a:r>
              <a:rPr lang="en-US" dirty="0" err="1"/>
              <a:t>равны</a:t>
            </a:r>
            <a:r>
              <a:rPr lang="en-US" dirty="0"/>
              <a:t>,</a:t>
            </a:r>
            <a:r>
              <a:rPr lang="ru-RU" dirty="0"/>
              <a:t> таким образом выполняется </a:t>
            </a:r>
            <a:r>
              <a:rPr lang="ru-RU" b="1" dirty="0"/>
              <a:t>основное тождество таблиц</a:t>
            </a:r>
            <a:r>
              <a:rPr lang="ru-RU" b="1" baseline="0" dirty="0"/>
              <a:t> ресурсов и использования</a:t>
            </a:r>
            <a:r>
              <a:rPr lang="ru-RU"/>
              <a:t>. </a:t>
            </a:r>
            <a:endParaRPr lang="en-US"/>
          </a:p>
          <a:p>
            <a:r>
              <a:rPr lang="ru-RU"/>
              <a:t>Продукты </a:t>
            </a:r>
            <a:r>
              <a:rPr lang="ru-RU" dirty="0"/>
              <a:t>и виды деятельности в обеих матрицах это не полный перечень соответствующих классификаторов,</a:t>
            </a:r>
            <a:r>
              <a:rPr lang="ru-RU" baseline="0" dirty="0"/>
              <a:t> </a:t>
            </a:r>
            <a:r>
              <a:rPr lang="ru-RU" i="1" baseline="0" dirty="0"/>
              <a:t>а </a:t>
            </a:r>
            <a:r>
              <a:rPr lang="ru-RU" b="1" i="1" baseline="0" dirty="0"/>
              <a:t>группировки</a:t>
            </a:r>
            <a:r>
              <a:rPr lang="ru-RU" i="1" baseline="0" dirty="0"/>
              <a:t> отраслей </a:t>
            </a:r>
            <a:r>
              <a:rPr lang="ru-RU" i="1" dirty="0"/>
              <a:t> и продуктов.</a:t>
            </a:r>
          </a:p>
          <a:p>
            <a:r>
              <a:rPr lang="ru-RU" i="1" dirty="0"/>
              <a:t>______________________________________________________________________________</a:t>
            </a:r>
          </a:p>
          <a:p>
            <a:r>
              <a:rPr lang="ru-RU" i="1" dirty="0"/>
              <a:t>В отличие</a:t>
            </a:r>
            <a:r>
              <a:rPr lang="ru-RU" i="1" baseline="0" dirty="0"/>
              <a:t> от балансов товарных ресурсов </a:t>
            </a:r>
            <a:r>
              <a:rPr lang="ru-RU" b="1" i="1" baseline="0" dirty="0"/>
              <a:t>отдельных </a:t>
            </a:r>
            <a:r>
              <a:rPr lang="ru-RU" i="1" baseline="0" dirty="0"/>
              <a:t>продуктов, </a:t>
            </a:r>
          </a:p>
          <a:p>
            <a:r>
              <a:rPr lang="ru-RU" b="1" i="1" baseline="0" dirty="0"/>
              <a:t>ТРИ</a:t>
            </a:r>
            <a:r>
              <a:rPr lang="ru-RU" i="1" baseline="0" dirty="0"/>
              <a:t> строятся в разрезе  </a:t>
            </a:r>
            <a:r>
              <a:rPr lang="ru-RU" b="1" i="1" baseline="0" dirty="0"/>
              <a:t>агрегированных</a:t>
            </a:r>
            <a:r>
              <a:rPr lang="ru-RU" i="1" baseline="0" dirty="0"/>
              <a:t> групп продуктов и отраслей, включающих </a:t>
            </a:r>
            <a:r>
              <a:rPr lang="ru-RU" b="1" i="1" baseline="0" dirty="0"/>
              <a:t>все отрасли и продукты.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6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номенклатуры отраслей и  продуктов ТРИ  на основе действующих классификаторов.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ОКВЭД2  насчитывается около 2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 наших таблицах агрегированы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134 отрасли.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ОКПД2  насчитывается около 19 000 продуктов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таблиц ресурсов и использования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агрегируются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агрегированным строкам мы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терминологию «код ТРИ».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агрегации классификаторов мы придерживаемся определенных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наша номенклатура  должна соответствовать международным классификациям продуктов.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таблицы используются для широкого круга экономических расчетов и мы должны учитывать наличие информации об индексах цен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объема.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обязательным критерием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интересов пользователей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с соблюдением требований по защите сведений содержащих государственную тайну.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Сбалансированные</a:t>
            </a:r>
            <a:r>
              <a:rPr lang="ru-RU" baseline="0" dirty="0"/>
              <a:t> </a:t>
            </a:r>
            <a:r>
              <a:rPr lang="ru-RU" dirty="0"/>
              <a:t> базовые таблицы ресурсов и использования </a:t>
            </a:r>
            <a:r>
              <a:rPr lang="en-US" dirty="0" err="1"/>
              <a:t>товаров</a:t>
            </a:r>
            <a:r>
              <a:rPr lang="en-US" dirty="0"/>
              <a:t> и </a:t>
            </a:r>
            <a:r>
              <a:rPr lang="en-US" dirty="0" err="1"/>
              <a:t>услуг</a:t>
            </a:r>
            <a:r>
              <a:rPr lang="en-US" dirty="0"/>
              <a:t> </a:t>
            </a:r>
            <a:r>
              <a:rPr lang="ru-RU" dirty="0"/>
              <a:t>нужны: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правительству Российской Федерации; министерствам и ведомствам для принятия управленческих решений, построения сценариев развития экономики и прогнозирования.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международным организациям, для международных</a:t>
            </a:r>
            <a:r>
              <a:rPr lang="ru-RU" baseline="0" dirty="0"/>
              <a:t> сопоставлений</a:t>
            </a:r>
            <a:r>
              <a:rPr lang="ru-RU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научному сообществу и другим пользователям для проведения научных исследований</a:t>
            </a:r>
            <a:r>
              <a:rPr lang="ru-RU" baseline="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baseline="0" dirty="0"/>
              <a:t>бизнесу в вопросах инвестирования.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6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Как решается</a:t>
            </a:r>
            <a:r>
              <a:rPr lang="ru-RU" b="1" baseline="0" dirty="0"/>
              <a:t> вопрос по организации разработки ТРИ?</a:t>
            </a:r>
            <a:endParaRPr lang="ru-RU" b="1" dirty="0"/>
          </a:p>
          <a:p>
            <a:r>
              <a:rPr lang="ru-RU" dirty="0"/>
              <a:t>В 2009 году было издано распоряжение  правительства российской федерации номер 201- р, в котором Росстату было поручено 1 раз 5 лет разрабатывать базовые ТЗВ составной частью которых </a:t>
            </a:r>
            <a:r>
              <a:rPr lang="ru-RU" dirty="0" err="1"/>
              <a:t>явля</a:t>
            </a:r>
            <a:r>
              <a:rPr lang="en-US" dirty="0"/>
              <a:t>ю</a:t>
            </a:r>
            <a:r>
              <a:rPr lang="ru-RU" dirty="0" err="1"/>
              <a:t>тся</a:t>
            </a:r>
            <a:r>
              <a:rPr lang="ru-RU" dirty="0"/>
              <a:t> таблиц</a:t>
            </a:r>
            <a:r>
              <a:rPr lang="en-US" dirty="0"/>
              <a:t>ы</a:t>
            </a:r>
            <a:r>
              <a:rPr lang="ru-RU" dirty="0"/>
              <a:t> ресурсов и использование товаров услуг. </a:t>
            </a:r>
          </a:p>
          <a:p>
            <a:r>
              <a:rPr lang="ru-RU" dirty="0"/>
              <a:t>Для разработки этих таблиц должно проводиться федеральное статистическое наблюдение за затратами на производство и продажу продукции товаров и услуг.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4.png"/><Relationship Id="rId5" Type="http://schemas.microsoft.com/office/2007/relationships/hdphoto" Target="../media/hdphoto4.wdp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01920"/>
            <a:ext cx="6945328" cy="1631216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Семинар-совещание с участием учетных работников предприятий по подготовке к проведению федерального статистического наблюдения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 затратами на производство и продажу продукции (товаров, работ, услуг) за 2021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370652"/>
            <a:ext cx="5565775" cy="51142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334286"/>
                </a:solidFill>
              </a:rPr>
              <a:t>Хыдыров Рустам Закирович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334286"/>
                </a:solidFill>
              </a:rPr>
              <a:t>Посашкова Виктория Сергеевна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AA2CBD6C-8600-4666-888B-006566EA7DD5}"/>
              </a:ext>
            </a:extLst>
          </p:cNvPr>
          <p:cNvSpPr txBox="1">
            <a:spLocks/>
          </p:cNvSpPr>
          <p:nvPr/>
        </p:nvSpPr>
        <p:spPr>
          <a:xfrm>
            <a:off x="5788025" y="6212134"/>
            <a:ext cx="5831161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4286"/>
                </a:solidFill>
              </a:rPr>
              <a:t>Управление разработки таблиц «затраты-выпуск» и статистики групп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BF3D21-5D57-40BB-9213-2AB59F1EA486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ИСТОЧНИКИ ИНФОРМАЦИИ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ДЛЯ ПОСТРОЕНИЯ ТАБЛИЦ РЕСУРСОВ И ИСПОЛЬЗОВАНИЯ ТОВАРОВ И УСЛУГ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501650" y="34036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3DB9FA1-765D-44D7-90A7-01387A8847DE}"/>
              </a:ext>
            </a:extLst>
          </p:cNvPr>
          <p:cNvSpPr txBox="1"/>
          <p:nvPr/>
        </p:nvSpPr>
        <p:spPr>
          <a:xfrm>
            <a:off x="2128441" y="1990613"/>
            <a:ext cx="8793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Данные форм федерального статистического наблюдения; обследование бюджетов домашних хозяйств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45E6D73-0390-47F9-ADEB-D7E8EAF1B632}"/>
              </a:ext>
            </a:extLst>
          </p:cNvPr>
          <p:cNvSpPr txBox="1"/>
          <p:nvPr/>
        </p:nvSpPr>
        <p:spPr>
          <a:xfrm>
            <a:off x="2128440" y="3905902"/>
            <a:ext cx="9091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Данные Федеральной таможенной службы; Центробанка РФ; Минфина РФ; данные Федеральной налоговой службы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776A25-A3E8-4A9F-81D2-0CA32FD6B8BA}"/>
              </a:ext>
            </a:extLst>
          </p:cNvPr>
          <p:cNvSpPr txBox="1"/>
          <p:nvPr/>
        </p:nvSpPr>
        <p:spPr>
          <a:xfrm>
            <a:off x="2128441" y="5699624"/>
            <a:ext cx="90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Административные источники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AA00FC-1A10-42FB-ABC9-A27F2C2E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1990613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D816E9-D682-4A3A-A68A-3DC2E40FF7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3719845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87786F3-6045-41BA-BDF7-5EAC620FA1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86" y="5409174"/>
            <a:ext cx="1080000" cy="1080000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461876" y="50658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3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70865" y="2517224"/>
            <a:ext cx="4921135" cy="22535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Цель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66454" y="2471660"/>
            <a:ext cx="9498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Информационное обеспечение разработки таблицы использования товаров и услуг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7" y="3766509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Задача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66454" y="4598265"/>
            <a:ext cx="993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детальной информации о потребляемых в процессе производства товарах и услугах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49" y="360025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36956" y="608451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" y="3979893"/>
            <a:ext cx="1241359" cy="12367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2" y="1993041"/>
            <a:ext cx="1066043" cy="10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Респонденты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40798" y="2097675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Крупные и средние предприятия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8" y="3018364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Организация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40798" y="3384608"/>
            <a:ext cx="542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приложения к ф. № 1-предприятие, дифференцированные по видам деятельности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9D169A-F9EF-4728-9ED9-4216283E04CA}"/>
              </a:ext>
            </a:extLst>
          </p:cNvPr>
          <p:cNvSpPr txBox="1"/>
          <p:nvPr/>
        </p:nvSpPr>
        <p:spPr>
          <a:xfrm>
            <a:off x="1640798" y="4552390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Показатели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0AE681-FC16-499D-B6A9-E081943062A1}"/>
              </a:ext>
            </a:extLst>
          </p:cNvPr>
          <p:cNvSpPr txBox="1"/>
          <p:nvPr/>
        </p:nvSpPr>
        <p:spPr>
          <a:xfrm>
            <a:off x="1649267" y="4918634"/>
            <a:ext cx="8280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Детализированные расходы: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приобретение сырья, материалов,  топлива, покупных полуфабрикатов и комплектующих изделий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оплате отдельных видов работ и услуг сторонних организаций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D95368-7BBA-46AF-A0AE-ED25CF7F5B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876" y="1712439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D494E37-3AA1-4E2C-89C8-8FB0A26183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39" y="3024786"/>
            <a:ext cx="720000" cy="720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0CFA38-5218-4E97-BC89-C1DAD102A5B4}"/>
              </a:ext>
            </a:extLst>
          </p:cNvPr>
          <p:cNvGrpSpPr/>
          <p:nvPr/>
        </p:nvGrpSpPr>
        <p:grpSpPr>
          <a:xfrm>
            <a:off x="965592" y="3166625"/>
            <a:ext cx="700862" cy="1084458"/>
            <a:chOff x="295907" y="4970023"/>
            <a:chExt cx="874943" cy="1353819"/>
          </a:xfrm>
        </p:grpSpPr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="" xmlns:a16="http://schemas.microsoft.com/office/drawing/2014/main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Овал 36">
                <a:extLst>
                  <a:ext uri="{FF2B5EF4-FFF2-40B4-BE49-F238E27FC236}">
                    <a16:creationId xmlns="" xmlns:a16="http://schemas.microsoft.com/office/drawing/2014/main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0" name="Овал 39">
                <a:extLst>
                  <a:ext uri="{FF2B5EF4-FFF2-40B4-BE49-F238E27FC236}">
                    <a16:creationId xmlns="" xmlns:a16="http://schemas.microsoft.com/office/drawing/2014/main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87341FC-0257-466D-87B1-CDE1D56BD8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08" y="4681726"/>
            <a:ext cx="900000" cy="900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50" y="272626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01650" y="449955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E09954B9-E99A-4E78-AAE0-247E6CBD0F31}"/>
              </a:ext>
            </a:extLst>
          </p:cNvPr>
          <p:cNvCxnSpPr>
            <a:cxnSpLocks/>
          </p:cNvCxnSpPr>
          <p:nvPr/>
        </p:nvCxnSpPr>
        <p:spPr>
          <a:xfrm>
            <a:off x="501650" y="63770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7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РАЗДЕЛ НА САЙТЕ      </a:t>
            </a:r>
            <a:r>
              <a:rPr lang="en-US" b="1" i="1" dirty="0">
                <a:solidFill>
                  <a:srgbClr val="FF0000"/>
                </a:solidFill>
              </a:rPr>
              <a:t>https://rosstat.gov.ru/zatr-vp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0D0FDA-1F0B-4BC8-A6EB-398EB065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63"/>
          <a:stretch/>
        </p:blipFill>
        <p:spPr>
          <a:xfrm>
            <a:off x="1137869" y="1375951"/>
            <a:ext cx="9499302" cy="53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/>
              <a:t>ПРИЛОЖЕНИЯ К Ф. № 1-ПРЕДПРИЯТИЕ: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50" y="261524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50" y="497964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E968DE2-39A0-4712-B58F-9F5731E902F9}"/>
              </a:ext>
            </a:extLst>
          </p:cNvPr>
          <p:cNvCxnSpPr>
            <a:cxnSpLocks/>
          </p:cNvCxnSpPr>
          <p:nvPr/>
        </p:nvCxnSpPr>
        <p:spPr>
          <a:xfrm>
            <a:off x="501650" y="616183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379744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Дифференцированы по видам деятельности </a:t>
            </a: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классов ОКВЭД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28687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</a:t>
            </a:r>
            <a:r>
              <a:rPr lang="ru-RU" sz="2000" b="1" dirty="0">
                <a:solidFill>
                  <a:srgbClr val="FF0000"/>
                </a:solidFill>
              </a:rPr>
              <a:t>типичные</a:t>
            </a:r>
            <a:r>
              <a:rPr lang="ru-RU" sz="2000" b="1" dirty="0">
                <a:solidFill>
                  <a:srgbClr val="334286"/>
                </a:solidFill>
              </a:rPr>
              <a:t> товары и услуги,</a:t>
            </a:r>
            <a:endParaRPr lang="en-US" sz="2000" b="1" dirty="0">
              <a:solidFill>
                <a:srgbClr val="334286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потребляемые в рамках деятельности класса ОКВЭД2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7" y="40371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пояснения по характерным особенностям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отдельных видов потребляемых товаров и услуг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5B09ADD-8D52-4BDC-B5F0-ACF8A3C30323}"/>
              </a:ext>
            </a:extLst>
          </p:cNvPr>
          <p:cNvSpPr txBox="1"/>
          <p:nvPr/>
        </p:nvSpPr>
        <p:spPr>
          <a:xfrm>
            <a:off x="1811867" y="5227150"/>
            <a:ext cx="98521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Можно скачать с сайта Росстата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формате Word</a:t>
            </a:r>
            <a:endParaRPr lang="en-US" sz="20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Представляются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b="1" spc="-30" dirty="0">
                <a:solidFill>
                  <a:srgbClr val="334286"/>
                </a:solidFill>
              </a:rPr>
              <a:t>в электронном виде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общем шаблоне с ф. № 1-предприятие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B075788-624E-49CC-BA3E-7D30D48568AF}"/>
              </a:ext>
            </a:extLst>
          </p:cNvPr>
          <p:cNvGrpSpPr/>
          <p:nvPr/>
        </p:nvGrpSpPr>
        <p:grpSpPr>
          <a:xfrm>
            <a:off x="704984" y="1615365"/>
            <a:ext cx="903906" cy="976068"/>
            <a:chOff x="728799" y="1639180"/>
            <a:chExt cx="903906" cy="976068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469F6F39-9B4D-4A94-84A4-AB60A084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8443" y="1639180"/>
              <a:ext cx="416566" cy="416566"/>
            </a:xfrm>
            <a:prstGeom prst="rect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8ACD8765-033F-4B5B-8395-61644C925414}"/>
                </a:ext>
              </a:extLst>
            </p:cNvPr>
            <p:cNvSpPr/>
            <p:nvPr/>
          </p:nvSpPr>
          <p:spPr>
            <a:xfrm>
              <a:off x="894256" y="1714993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74012983-3B23-4188-9C38-CEA0BB3C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815" y="1834621"/>
              <a:ext cx="416566" cy="416566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BD4175F2-78DB-4FD7-BFDD-667FD9C3E6DD}"/>
                </a:ext>
              </a:extLst>
            </p:cNvPr>
            <p:cNvSpPr/>
            <p:nvPr/>
          </p:nvSpPr>
          <p:spPr>
            <a:xfrm>
              <a:off x="1210628" y="1910434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82F7F23-2B41-48C6-A371-49E7BC33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16139" y="2198682"/>
              <a:ext cx="416566" cy="416566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F3577137-B8AB-4EAE-B9FC-4CF185CF1A48}"/>
                </a:ext>
              </a:extLst>
            </p:cNvPr>
            <p:cNvSpPr/>
            <p:nvPr/>
          </p:nvSpPr>
          <p:spPr>
            <a:xfrm>
              <a:off x="1291952" y="2274495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C6E276D6-48EC-4436-A9CF-585634E2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8799" y="2005885"/>
              <a:ext cx="416566" cy="416566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6C0B411-64EC-40C9-8B20-7FFB92BB3F85}"/>
                </a:ext>
              </a:extLst>
            </p:cNvPr>
            <p:cNvSpPr/>
            <p:nvPr/>
          </p:nvSpPr>
          <p:spPr>
            <a:xfrm>
              <a:off x="804612" y="2081698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18362B24-1955-4AD5-A3B1-4DBBF8F4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2480" y="2103357"/>
              <a:ext cx="208283" cy="20828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1110115D-91DB-4B15-8FCB-C734194C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6532" y="1742848"/>
              <a:ext cx="208283" cy="20828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1C210B25-46C3-423C-B0C0-44B4A0F0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9418" y="1930658"/>
              <a:ext cx="208283" cy="20828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1BB33E26-CF8C-4024-B75C-74B52369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689" y="2301447"/>
              <a:ext cx="208283" cy="20828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AADB91-A592-4C79-89C2-B48014C6B78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000" y="5227150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8BB28E-417E-4785-A268-A54B7D973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911" y="4037170"/>
            <a:ext cx="828000" cy="82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0C61C1-F32B-4939-ACA0-53D0743A9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380" y="278642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712709"/>
            <a:ext cx="9657112" cy="556188"/>
          </a:xfrm>
        </p:spPr>
        <p:txBody>
          <a:bodyPr/>
          <a:lstStyle/>
          <a:p>
            <a:r>
              <a:rPr lang="ru-RU" b="1" dirty="0"/>
              <a:t>СТРУКТУРА ПРИЛОЖЕНИЯ К Ф. № 1-ПРЕДПРИЯТИЕ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CAC6288-6CBE-49B9-BBCA-877DFA5AC45E}"/>
              </a:ext>
            </a:extLst>
          </p:cNvPr>
          <p:cNvSpPr txBox="1"/>
          <p:nvPr/>
        </p:nvSpPr>
        <p:spPr>
          <a:xfrm>
            <a:off x="334686" y="1874906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Состоит из двух разделов: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4B2113-2B2E-4BAC-A665-B6CE723C1F37}"/>
              </a:ext>
            </a:extLst>
          </p:cNvPr>
          <p:cNvSpPr txBox="1"/>
          <p:nvPr/>
        </p:nvSpPr>
        <p:spPr>
          <a:xfrm>
            <a:off x="4373984" y="1898421"/>
            <a:ext cx="309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приобретение сырья, материалов, топлива, покупных полуфабрикатов и комплектующих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4575F72-6A3F-4758-869E-581F1E56E836}"/>
              </a:ext>
            </a:extLst>
          </p:cNvPr>
          <p:cNvSpPr txBox="1"/>
          <p:nvPr/>
        </p:nvSpPr>
        <p:spPr>
          <a:xfrm>
            <a:off x="8875042" y="1898421"/>
            <a:ext cx="2372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оплату отдельных видов услуг сторонних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0CFBE7A-1325-468E-AFC9-4137928CF9AD}"/>
              </a:ext>
            </a:extLst>
          </p:cNvPr>
          <p:cNvSpPr txBox="1"/>
          <p:nvPr/>
        </p:nvSpPr>
        <p:spPr>
          <a:xfrm>
            <a:off x="334686" y="3322706"/>
            <a:ext cx="30429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 итоговые строки, </a:t>
            </a:r>
            <a:r>
              <a:rPr lang="ru-RU" sz="1000" dirty="0">
                <a:solidFill>
                  <a:srgbClr val="334286"/>
                </a:solidFill>
              </a:rPr>
              <a:t>соответствующие ф. №1-предприятие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4600765-1322-4841-A9D8-D64E0CED262D}"/>
              </a:ext>
            </a:extLst>
          </p:cNvPr>
          <p:cNvSpPr txBox="1"/>
          <p:nvPr/>
        </p:nvSpPr>
        <p:spPr>
          <a:xfrm>
            <a:off x="4373984" y="3346221"/>
            <a:ext cx="3660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610 «Расходы на приобретение сырья, материалов, покупных полуфабрикатов и комплектующих изделий для производства и продажи продукции (товаров, работ, услуг)»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617 «Расходы на приобретение продуктов нефтепереработки в качестве топлива»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4A11F8-DF1B-4EB8-9A4C-707DBD88954E}"/>
              </a:ext>
            </a:extLst>
          </p:cNvPr>
          <p:cNvSpPr txBox="1"/>
          <p:nvPr/>
        </p:nvSpPr>
        <p:spPr>
          <a:xfrm>
            <a:off x="8875041" y="3346221"/>
            <a:ext cx="3002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Стр.714  –(715+716+717+718+719)+737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«Услуги, не расшифрованные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7 ф. № 1-предприятие»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70194E2-9E20-46C6-AB42-EC6ADC674722}"/>
              </a:ext>
            </a:extLst>
          </p:cNvPr>
          <p:cNvSpPr txBox="1"/>
          <p:nvPr/>
        </p:nvSpPr>
        <p:spPr>
          <a:xfrm>
            <a:off x="334686" y="5218675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37906B6-8063-4D1A-AE74-9EDAA0361BE9}"/>
              </a:ext>
            </a:extLst>
          </p:cNvPr>
          <p:cNvSpPr txBox="1"/>
          <p:nvPr/>
        </p:nvSpPr>
        <p:spPr>
          <a:xfrm>
            <a:off x="4373984" y="5172247"/>
            <a:ext cx="248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Нераспределенная часть товаров или услуг – не более 10% от общего итога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7B1E485-0081-4296-A667-06890E7C5E2F}"/>
              </a:ext>
            </a:extLst>
          </p:cNvPr>
          <p:cNvSpPr txBox="1"/>
          <p:nvPr/>
        </p:nvSpPr>
        <p:spPr>
          <a:xfrm>
            <a:off x="8875042" y="5172247"/>
            <a:ext cx="282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«Код ТРИ»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 которой проставляется код продукта из утвержденной номенклатуры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1806057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E9757A3-101B-4C6B-ABA1-EA89732CE0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3334463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80480D4-D060-4154-AD8B-2F24FD6AD9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1806057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C4DCE52-4C66-48DC-A141-EFAA6799DF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3334463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AAEB3CA-50AF-4BD3-A7FF-042C57BF34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5172247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26F25F9-9AD2-423B-ACAC-34DD6538736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5172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1)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6F5904A3-31D4-411A-BC16-58C3E49E240F}"/>
              </a:ext>
            </a:extLst>
          </p:cNvPr>
          <p:cNvGraphicFramePr>
            <a:graphicFrameLocks noGrp="1"/>
          </p:cNvGraphicFramePr>
          <p:nvPr/>
        </p:nvGraphicFramePr>
        <p:xfrm>
          <a:off x="515854" y="1362855"/>
          <a:ext cx="10934282" cy="54058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1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44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4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1. Расходы на приобретение сырья, материалов, топлива, покупных полуфабрикатов и комплектующих изделий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производства и продажи продукции  (товаров, работ, услуг) по их видам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9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6 формы № 1-предприятие)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339730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marL="18288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Оборудование коммуникационное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Комплектующие изделия, запасные части и оборудование, отражаемые в бухгалтерском учете по дебету счета 10 «Материалы».</a:t>
                      </a:r>
                    </a:p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отражается оборудование, учтенное в составе основных средств.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6001-60__)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9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продуктов нефтепереработки в качестве топлива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</a:t>
                      </a:r>
                      <a:r>
                        <a:rPr lang="ru-RU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9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 моторное топливо, приобретаемое через сеть розничных АЗС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2)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72B3F264-C95C-408E-9767-EBE7EFBD1137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1268897"/>
          <a:ext cx="11180616" cy="53166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91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24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2. Расходы по оплате отдельных видов работ и услуг, выполненных сторонними организациями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7 формы № 1-предприятие)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8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 по ОКЕИ: тысяча рублей (с одним десятичным знаком) - 384</a:t>
                      </a: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902">
                <a:tc gridSpan="5">
                  <a:txBody>
                    <a:bodyPr/>
                    <a:lstStyle/>
                    <a:p>
                      <a:pPr algn="ctr" fontAlgn="ctr"/>
                      <a:endParaRPr lang="ru-RU" sz="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9483809"/>
                  </a:ext>
                </a:extLst>
              </a:tr>
              <a:tr h="184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Услуги, не расшифрованные в разделе 7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№ 1-предприятие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формы № 1-предприятие: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стр.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714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минус сумма строк с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715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плюс стр. 737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компьютеров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коммуникационного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7001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техническому обслуживанию и ремонту автотранспортных средств и мотоциклов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7002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и монтажу машин и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7003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330000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организации перевозок грузов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522900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грузовых транспортно-экспедиционных агентств, услуги по экспедированию грузов и услуги по комплектованию и рассортировке грузов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услуги, таможенные сборы,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пожарной охраны и МЧС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7005 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841842.АГ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услуги банков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7006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641910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открытие и ведение банковских счетов, осуществление расчетов по ним, выдачу и обслуживание пластиковых карт, инкассацию денежных средств, векселей, платежных и расчетных документов и др.*)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услуг, включенных в строки 714 и  737 формы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7500 превышает 10% от строки 7000,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укажите дополнительные виды оплаченных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1-предприятие (строка 7000 минус сумма строк 7001-7006)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7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8088" y="712709"/>
            <a:ext cx="12184412" cy="556188"/>
          </a:xfrm>
        </p:spPr>
        <p:txBody>
          <a:bodyPr/>
          <a:lstStyle/>
          <a:p>
            <a:r>
              <a:rPr lang="ru-RU" sz="2600" b="1" spc="-60" dirty="0"/>
              <a:t>КАК ПРАВИЛЬНО ВЫБРАТЬ ПРИЛОЖЕНИЕ ДЛЯ СВОЕГО ПРЕДПРИЯТИЯ?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890300-408A-497C-8DCB-3571645BF93B}"/>
              </a:ext>
            </a:extLst>
          </p:cNvPr>
          <p:cNvSpPr txBox="1"/>
          <p:nvPr/>
        </p:nvSpPr>
        <p:spPr>
          <a:xfrm>
            <a:off x="2713070" y="1911703"/>
            <a:ext cx="688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Индекс приложения должен соответствовать основному виду деятельности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сочетанию раздела и класса ОКВЭД2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7AF008-82CA-4DD7-B81F-6D633C6B5B42}"/>
              </a:ext>
            </a:extLst>
          </p:cNvPr>
          <p:cNvSpPr txBox="1"/>
          <p:nvPr/>
        </p:nvSpPr>
        <p:spPr>
          <a:xfrm>
            <a:off x="2713070" y="3687562"/>
            <a:ext cx="74013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Типовые затраты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представленные в приложении, в большей части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соответствовать основному виду деятельности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Каждое предприятие имеет индивидуальные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виды расходов, не включенные в типовой перечень! </a:t>
            </a:r>
            <a:br>
              <a:rPr lang="ru-RU" b="1" dirty="0">
                <a:solidFill>
                  <a:srgbClr val="334286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Эти расходы вписываются в свободные строки бланка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с общим номером 6600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7D4770-76C3-4A2B-A9BE-1044D55BAF2D}"/>
              </a:ext>
            </a:extLst>
          </p:cNvPr>
          <p:cNvSpPr txBox="1"/>
          <p:nvPr/>
        </p:nvSpPr>
        <p:spPr>
          <a:xfrm>
            <a:off x="272726" y="4679292"/>
            <a:ext cx="2629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334286"/>
                </a:solidFill>
              </a:rPr>
              <a:t>НО!!!</a:t>
            </a:r>
            <a:endParaRPr lang="ru-RU" sz="6600" dirty="0">
              <a:solidFill>
                <a:srgbClr val="33428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2A309B-ABA8-4F78-BB41-45367328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3147562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20417A0-AB05-467C-92F5-ADE6D229ED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16636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3035" y="2848535"/>
            <a:ext cx="3937000" cy="116093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CBB036-DA30-49C7-A672-5196D596B156}"/>
              </a:ext>
            </a:extLst>
          </p:cNvPr>
          <p:cNvSpPr txBox="1"/>
          <p:nvPr/>
        </p:nvSpPr>
        <p:spPr>
          <a:xfrm>
            <a:off x="6236402" y="549240"/>
            <a:ext cx="59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 </a:t>
            </a:r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и использования товаров и услуг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C4FC0A-DC07-4B30-A635-9799815636FD}"/>
              </a:ext>
            </a:extLst>
          </p:cNvPr>
          <p:cNvSpPr txBox="1"/>
          <p:nvPr/>
        </p:nvSpPr>
        <p:spPr>
          <a:xfrm>
            <a:off x="6236400" y="1476232"/>
            <a:ext cx="59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186A07-20CD-4AB6-89D9-808ADB7E0C40}"/>
              </a:ext>
            </a:extLst>
          </p:cNvPr>
          <p:cNvSpPr txBox="1"/>
          <p:nvPr/>
        </p:nvSpPr>
        <p:spPr>
          <a:xfrm>
            <a:off x="6236401" y="3230580"/>
            <a:ext cx="59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учета расходов на предприятиях для заполнения форм наблюдения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4AFFE0-202D-422A-B109-497BCF7B73AF}"/>
              </a:ext>
            </a:extLst>
          </p:cNvPr>
          <p:cNvSpPr txBox="1"/>
          <p:nvPr/>
        </p:nvSpPr>
        <p:spPr>
          <a:xfrm>
            <a:off x="6236402" y="4547822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информационно-справочного инструментария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8CCC33-35C2-4EEA-B1E2-4DB9DDFB5F4C}"/>
              </a:ext>
            </a:extLst>
          </p:cNvPr>
          <p:cNvSpPr txBox="1"/>
          <p:nvPr/>
        </p:nvSpPr>
        <p:spPr>
          <a:xfrm>
            <a:off x="6236401" y="5543747"/>
            <a:ext cx="581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форм наблюдения: типичные ошибки прошлых лет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E92CDC-2FF8-4CDA-86CA-841BDB51052D}"/>
              </a:ext>
            </a:extLst>
          </p:cNvPr>
          <p:cNvSpPr txBox="1"/>
          <p:nvPr/>
        </p:nvSpPr>
        <p:spPr>
          <a:xfrm>
            <a:off x="5768412" y="64354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DE7093-5AF8-4E7F-B511-CF7FA09A1B9F}"/>
              </a:ext>
            </a:extLst>
          </p:cNvPr>
          <p:cNvSpPr txBox="1"/>
          <p:nvPr/>
        </p:nvSpPr>
        <p:spPr>
          <a:xfrm>
            <a:off x="5768412" y="1976530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741BFE-70F4-49B1-B657-3482FC42D5A8}"/>
              </a:ext>
            </a:extLst>
          </p:cNvPr>
          <p:cNvSpPr txBox="1"/>
          <p:nvPr/>
        </p:nvSpPr>
        <p:spPr>
          <a:xfrm>
            <a:off x="5773828" y="5659903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87CEBF-66F2-472E-8510-8DA716B416D8}"/>
              </a:ext>
            </a:extLst>
          </p:cNvPr>
          <p:cNvSpPr txBox="1"/>
          <p:nvPr/>
        </p:nvSpPr>
        <p:spPr>
          <a:xfrm>
            <a:off x="5768412" y="468928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2D56FB-F595-4FAC-896C-F5896756A7A2}"/>
              </a:ext>
            </a:extLst>
          </p:cNvPr>
          <p:cNvSpPr txBox="1"/>
          <p:nvPr/>
        </p:nvSpPr>
        <p:spPr>
          <a:xfrm>
            <a:off x="5768412" y="3530025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09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582080"/>
            <a:ext cx="10590562" cy="817511"/>
          </a:xfrm>
        </p:spPr>
        <p:txBody>
          <a:bodyPr/>
          <a:lstStyle/>
          <a:p>
            <a:r>
              <a:rPr lang="ru-RU" sz="2400" b="1" dirty="0"/>
              <a:t>ПРИМЕР ВЫБОРА ПРИЛОЖЕНИЯ К Ф. № 1-ПРЕДПРИЯТИЕ, </a:t>
            </a:r>
            <a:br>
              <a:rPr lang="ru-RU" sz="2400" b="1" dirty="0"/>
            </a:br>
            <a:r>
              <a:rPr lang="ru-RU" sz="2400" b="1" dirty="0"/>
              <a:t>ЕСЛИ ОРГАНИЗАЦИЯ ВЕДЕТ ОДИН ВИД ДЕЯТЕЛЬНОСТИ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F20DC5-8C38-405C-863E-2E16E2A7DC6B}"/>
              </a:ext>
            </a:extLst>
          </p:cNvPr>
          <p:cNvSpPr txBox="1"/>
          <p:nvPr/>
        </p:nvSpPr>
        <p:spPr>
          <a:xfrm>
            <a:off x="1495650" y="1747896"/>
            <a:ext cx="2761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шьет</a:t>
            </a:r>
          </a:p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спецодежду код ОКВЭД2: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A1553D-ADB3-4CF6-B437-AEAE7CACF12D}"/>
              </a:ext>
            </a:extLst>
          </p:cNvPr>
          <p:cNvSpPr txBox="1"/>
          <p:nvPr/>
        </p:nvSpPr>
        <p:spPr>
          <a:xfrm>
            <a:off x="1463739" y="2250627"/>
            <a:ext cx="2404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14.12.1</a:t>
            </a:r>
            <a:endParaRPr lang="ru-RU" sz="2400" b="1" dirty="0">
              <a:solidFill>
                <a:srgbClr val="334286"/>
              </a:solidFill>
            </a:endParaRPr>
          </a:p>
          <a:p>
            <a:pPr lvl="0"/>
            <a:r>
              <a:rPr lang="ru-RU" sz="1800" b="1" dirty="0">
                <a:solidFill>
                  <a:srgbClr val="334286"/>
                </a:solidFill>
              </a:rPr>
              <a:t>«Производство спецодежды»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="" xmlns:a16="http://schemas.microsoft.com/office/drawing/2014/main" id="{51ECAEE7-1808-45FB-A467-99ED37494C9D}"/>
              </a:ext>
            </a:extLst>
          </p:cNvPr>
          <p:cNvCxnSpPr/>
          <p:nvPr/>
        </p:nvCxnSpPr>
        <p:spPr>
          <a:xfrm>
            <a:off x="867508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D2CC3E3-3968-4BE0-A7C7-86F8FBDBE49C}"/>
              </a:ext>
            </a:extLst>
          </p:cNvPr>
          <p:cNvSpPr txBox="1"/>
          <p:nvPr/>
        </p:nvSpPr>
        <p:spPr>
          <a:xfrm>
            <a:off x="3811432" y="4426802"/>
            <a:ext cx="2761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ОКВЭД2: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AEE07D-FF05-4D53-8B5F-B0980CD63EA9}"/>
              </a:ext>
            </a:extLst>
          </p:cNvPr>
          <p:cNvSpPr txBox="1"/>
          <p:nvPr/>
        </p:nvSpPr>
        <p:spPr>
          <a:xfrm>
            <a:off x="3811432" y="4710678"/>
            <a:ext cx="357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 «Обрабатывающие производства»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Класс ОКВЭД2: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14 «Производство одежды»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="" xmlns:a16="http://schemas.microsoft.com/office/drawing/2014/main" id="{CD3710C6-F71F-4D1C-AC5E-FAA38437A503}"/>
              </a:ext>
            </a:extLst>
          </p:cNvPr>
          <p:cNvCxnSpPr>
            <a:cxnSpLocks/>
          </p:cNvCxnSpPr>
          <p:nvPr/>
        </p:nvCxnSpPr>
        <p:spPr>
          <a:xfrm rot="16200000">
            <a:off x="6611049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2A3804-725A-4375-91AF-38D540A87082}"/>
              </a:ext>
            </a:extLst>
          </p:cNvPr>
          <p:cNvSpPr txBox="1"/>
          <p:nvPr/>
        </p:nvSpPr>
        <p:spPr>
          <a:xfrm>
            <a:off x="8900857" y="1956930"/>
            <a:ext cx="34866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Выбираем приложение </a:t>
            </a:r>
            <a:br>
              <a:rPr lang="ru-RU" sz="2800" b="1" dirty="0">
                <a:solidFill>
                  <a:srgbClr val="334286"/>
                </a:solidFill>
              </a:rPr>
            </a:br>
            <a:r>
              <a:rPr lang="ru-RU" sz="2800" b="1" dirty="0">
                <a:solidFill>
                  <a:srgbClr val="334286"/>
                </a:solidFill>
              </a:rPr>
              <a:t>№ ТЗВ-С14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2D17AB-5105-4F24-A167-7E526398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08" y="2146459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5A5135-7A93-48C1-BD54-4AC91ED44D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1432" y="4743520"/>
            <a:ext cx="1080000" cy="10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D624962-E4B8-4C9D-8A10-9166F9BC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0857" y="21464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17342" cy="936897"/>
          </a:xfrm>
        </p:spPr>
        <p:txBody>
          <a:bodyPr/>
          <a:lstStyle/>
          <a:p>
            <a:r>
              <a:rPr lang="ru-RU" b="1" dirty="0" smtClean="0"/>
              <a:t>ВЫБРАННОЕ ПРИЛОЖЕНИЕ № ТЗВ-С14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1585"/>
              </p:ext>
            </p:extLst>
          </p:nvPr>
        </p:nvGraphicFramePr>
        <p:xfrm>
          <a:off x="629728" y="1072094"/>
          <a:ext cx="10952671" cy="5633506"/>
        </p:xfrm>
        <a:graphic>
          <a:graphicData uri="http://schemas.openxmlformats.org/drawingml/2006/table">
            <a:tbl>
              <a:tblPr/>
              <a:tblGrid>
                <a:gridCol w="3666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8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8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31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 (товаров, работ, услуг) по их видам(дополнение к разделу 6 формы № 1-предприятие)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ТРИ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отчетный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Равно значению строки 600  формы № 1-предприятие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Ткани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текстильные готовые, кроме одежды; прочие текстильные изделия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Тесьма, кружева и материалы для вышивки, фетр и войлок, вата, позументная тесьма и лента; пряжа синель*)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Пряжа и нити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Одежда, кроме одежды из меха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Спецодежда всех видов. Детали к одежде и аксессуары к одежде текстильные или кожаные*)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Волокна химические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Кожа дубленая и выделанная; меха выделанные и окрашенные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металлические готовые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Иглы швейные из черных металлов; спицы вязальные, фурнитура 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78581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специального назначения, кроме сельскохозяйственного и станков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Части оборудования для текстильного и швейного производства, в том числе швейные машины; части и принадлежности ткацких станков и прядильных машин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машин для прочего текстильного и швейного производства,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учтенные на </a:t>
                      </a:r>
                      <a:r>
                        <a:rPr lang="ru-RU" sz="115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сч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10 «Материалы»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6001-6008)</a:t>
                      </a: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5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из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621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0160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Организация учета расходов на предприятиях для заполнения форм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355533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B460B62-CF31-4F88-8DDB-BDEF6A0EAF81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471902" cy="11330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КАК ОРГАНИЗОВАТЬ УЧЕТ ЗАТРАТ ДЛЯ ЗАПОЛНЕНИЯ ФОРМ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ФЕДЕРАЛЬНОГО СТАТИСТИЧЕСКОГО НАБЛЮДЕНИЯ ЗА ЗАТРАТАМИ НА ПРОИЗВОДСТВО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И ПРОДАЖУ ПРОДУКТОВ (ТОВАРОВ, РАБОТ, УСЛУГ)?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D59A28-12EC-4187-8D5C-52FA1EC5AF6B}"/>
              </a:ext>
            </a:extLst>
          </p:cNvPr>
          <p:cNvSpPr txBox="1"/>
          <p:nvPr/>
        </p:nvSpPr>
        <p:spPr>
          <a:xfrm>
            <a:off x="1930400" y="2063800"/>
            <a:ext cx="8795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Выбрать форму отчетности</a:t>
            </a:r>
            <a:r>
              <a:rPr lang="ru-RU" dirty="0"/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соответствующую основному виду деятельности предприятия, изучить типовые затраты, определить группы затрат,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выведенные в бланке, но имеющие место в деятельности предприятия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80D451E5-ACC9-4B33-8C26-FA52AD78FB79}"/>
              </a:ext>
            </a:extLst>
          </p:cNvPr>
          <p:cNvCxnSpPr>
            <a:cxnSpLocks/>
          </p:cNvCxnSpPr>
          <p:nvPr/>
        </p:nvCxnSpPr>
        <p:spPr>
          <a:xfrm>
            <a:off x="501650" y="3054866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18B90D4-5A37-4EBC-A000-459D12BE3A50}"/>
              </a:ext>
            </a:extLst>
          </p:cNvPr>
          <p:cNvCxnSpPr>
            <a:cxnSpLocks/>
          </p:cNvCxnSpPr>
          <p:nvPr/>
        </p:nvCxnSpPr>
        <p:spPr>
          <a:xfrm>
            <a:off x="501650" y="40237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E884487-B91F-4E04-953E-93860F461AF1}"/>
              </a:ext>
            </a:extLst>
          </p:cNvPr>
          <p:cNvCxnSpPr>
            <a:cxnSpLocks/>
          </p:cNvCxnSpPr>
          <p:nvPr/>
        </p:nvCxnSpPr>
        <p:spPr>
          <a:xfrm>
            <a:off x="501650" y="499272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27F7A28-1AC7-439A-9E70-EF0F521D12EC}"/>
              </a:ext>
            </a:extLst>
          </p:cNvPr>
          <p:cNvCxnSpPr>
            <a:cxnSpLocks/>
          </p:cNvCxnSpPr>
          <p:nvPr/>
        </p:nvCxnSpPr>
        <p:spPr>
          <a:xfrm>
            <a:off x="501650" y="596165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886E2C-622C-4CF3-ACAB-02CB317EFBBE}"/>
              </a:ext>
            </a:extLst>
          </p:cNvPr>
          <p:cNvSpPr txBox="1"/>
          <p:nvPr/>
        </p:nvSpPr>
        <p:spPr>
          <a:xfrm>
            <a:off x="1930399" y="3078665"/>
            <a:ext cx="9465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Если у предприятия есть вторичные виды деятельности, подобрать соответствующие бланки и изучить типовые затраты для этой деятельности.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затрат могут повторяться!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90EE9C-4E15-4C48-8B21-68A941AE2A10}"/>
              </a:ext>
            </a:extLst>
          </p:cNvPr>
          <p:cNvSpPr txBox="1"/>
          <p:nvPr/>
        </p:nvSpPr>
        <p:spPr>
          <a:xfrm>
            <a:off x="1930400" y="4190118"/>
            <a:ext cx="829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Составить перечень групп продуктов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Вашего предприятия с учетом всех видов деятельности;</a:t>
            </a:r>
            <a:r>
              <a:rPr lang="ru-RU" b="1" dirty="0">
                <a:solidFill>
                  <a:srgbClr val="334286"/>
                </a:solidFill>
              </a:rPr>
              <a:t> ознакомиться с пояснениями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C7F37FE-181C-4272-92AD-E263D4DC6446}"/>
              </a:ext>
            </a:extLst>
          </p:cNvPr>
          <p:cNvSpPr txBox="1"/>
          <p:nvPr/>
        </p:nvSpPr>
        <p:spPr>
          <a:xfrm>
            <a:off x="1930400" y="5021395"/>
            <a:ext cx="6668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определенной периодичностью (например, раз в месяц)  </a:t>
            </a:r>
            <a:r>
              <a:rPr lang="ru-RU" b="1" dirty="0">
                <a:solidFill>
                  <a:srgbClr val="334286"/>
                </a:solidFill>
              </a:rPr>
              <a:t>в  течение отчетного года заполнять сведения по выделенным группам продуктов нарастающим итогом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159F37-6A49-4C5B-A087-6FE616D43B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2182331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C0D830-2D4B-43FD-88A3-F5CB3E9A90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3197196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90FDB1-2617-4D79-8ADA-611AEA3538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4173185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FCC2C33-2CF6-44BE-8355-F74D1DBA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50985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ОТКУДА ВЗЯТЬ ИНФОРМАЦИЮ?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CDA526-B532-4D32-ACDF-535D7823268F}"/>
              </a:ext>
            </a:extLst>
          </p:cNvPr>
          <p:cNvSpPr txBox="1"/>
          <p:nvPr/>
        </p:nvSpPr>
        <p:spPr>
          <a:xfrm>
            <a:off x="1202266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Приобретение сырья, материалов, топлива, полуфабрикатов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ABC61D-110F-425A-A601-54507DE396A0}"/>
              </a:ext>
            </a:extLst>
          </p:cNvPr>
          <p:cNvSpPr txBox="1"/>
          <p:nvPr/>
        </p:nvSpPr>
        <p:spPr>
          <a:xfrm>
            <a:off x="7295840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Оплата отдельных видов услуг сторонних организаций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3E95E5-DC89-48FC-BA12-BAEE18AF0ED7}"/>
              </a:ext>
            </a:extLst>
          </p:cNvPr>
          <p:cNvSpPr txBox="1"/>
          <p:nvPr/>
        </p:nvSpPr>
        <p:spPr>
          <a:xfrm>
            <a:off x="1199840" y="2347499"/>
            <a:ext cx="6096000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Счету 10 «Материалы»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Субсчета: 10.1 Сырье и материалы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10.2 Покупные полуфабрикаты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10.3 Топливо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10.4 Тара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10.5 Запчасти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10.8 Строительные 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734575-7D1D-4A93-AB3E-4FDF0A4E4337}"/>
              </a:ext>
            </a:extLst>
          </p:cNvPr>
          <p:cNvSpPr txBox="1"/>
          <p:nvPr/>
        </p:nvSpPr>
        <p:spPr>
          <a:xfrm>
            <a:off x="7295840" y="2347499"/>
            <a:ext cx="405796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Счетам 25 и 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0E6503-7BBF-41B4-8F47-594DDE94C0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753913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85AA0-C674-45B1-A3B8-073700CE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740" y="17539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8061098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КАК ОПРЕДЕЛИТЬ, ЧТО ВКЛЮЧИТЬ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ru-RU" sz="2400" b="1" dirty="0"/>
              <a:t>В КОНКРЕТНУЮ ГРУППУ ТОВАРОВ ИЛИ УСЛУГ?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AE7062-D241-445F-BD7A-1492CBDC4B32}"/>
              </a:ext>
            </a:extLst>
          </p:cNvPr>
          <p:cNvSpPr txBox="1"/>
          <p:nvPr/>
        </p:nvSpPr>
        <p:spPr>
          <a:xfrm>
            <a:off x="1782486" y="2096185"/>
            <a:ext cx="4218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Провести группировку товаров и услуг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карточкам счетов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FFB20E-00D3-4621-BC9F-E366A4E58C90}"/>
              </a:ext>
            </a:extLst>
          </p:cNvPr>
          <p:cNvSpPr txBox="1"/>
          <p:nvPr/>
        </p:nvSpPr>
        <p:spPr>
          <a:xfrm>
            <a:off x="1782486" y="3286036"/>
            <a:ext cx="8485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Определить, в какую группу продуктов ТРИ входят конкретные товар или услуга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использованием информационно-справочного инструментария, размещенного на сайте Росстата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F77B19-D9F2-4DA3-AD36-EDDB4F6A10A1}"/>
              </a:ext>
            </a:extLst>
          </p:cNvPr>
          <p:cNvSpPr txBox="1"/>
          <p:nvPr/>
        </p:nvSpPr>
        <p:spPr>
          <a:xfrm>
            <a:off x="1782485" y="5014509"/>
            <a:ext cx="5965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Формировать показатели по выделенным группам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определенной периодичностью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D0D062-B999-4806-878D-3097C78B27EC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B93ED2-E3F5-45B7-B2D5-40AA6A3B1AE4}"/>
              </a:ext>
            </a:extLst>
          </p:cNvPr>
          <p:cNvCxnSpPr>
            <a:cxnSpLocks/>
          </p:cNvCxnSpPr>
          <p:nvPr/>
        </p:nvCxnSpPr>
        <p:spPr>
          <a:xfrm>
            <a:off x="501650" y="455583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3FA478B-9B5A-4C5A-B070-DCF30B4C6413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EFA256-2BD0-4442-9C24-EAE81A38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1885706"/>
            <a:ext cx="900000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22BFDF-8901-485A-A53B-91139D1DE4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491857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BAC542-D6E2-4A3A-87AA-187DCC5963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3286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34049"/>
            <a:ext cx="5034579" cy="30702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7375E"/>
                </a:solidFill>
              </a:rPr>
              <a:t>Использование информационно-справочного инструментария</a:t>
            </a:r>
          </a:p>
        </p:txBody>
      </p:sp>
    </p:spTree>
    <p:extLst>
      <p:ext uri="{BB962C8B-B14F-4D97-AF65-F5344CB8AC3E}">
        <p14:creationId xmlns:p14="http://schemas.microsoft.com/office/powerpoint/2010/main" val="17702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F229833-67D5-46D2-BD7C-DB4BFC8B9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10086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СОСТАВ ИНФОРМАЦИОННО-СПРАВОЧНОГО ИНСТРУМЕНТАРИЯ И ИНФОРМАЦИОННЫЕ ВОЗМОЖНОСТИ СИСТЕМЫ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23C89A-BE83-4A9A-9466-77B3F179F737}"/>
              </a:ext>
            </a:extLst>
          </p:cNvPr>
          <p:cNvSpPr txBox="1"/>
          <p:nvPr/>
        </p:nvSpPr>
        <p:spPr>
          <a:xfrm>
            <a:off x="1439586" y="3037110"/>
            <a:ext cx="442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Выделены типовые группы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товары, услуги, канцтовары, стройматериалы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E07DFF-6E96-4676-814F-16550828DA21}"/>
              </a:ext>
            </a:extLst>
          </p:cNvPr>
          <p:cNvSpPr txBox="1"/>
          <p:nvPr/>
        </p:nvSpPr>
        <p:spPr>
          <a:xfrm>
            <a:off x="1439586" y="4108073"/>
            <a:ext cx="380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endParaRPr lang="en-US" b="1" dirty="0">
              <a:solidFill>
                <a:srgbClr val="334286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прямом и обратном порядке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D320B84-8704-4F2E-8871-076DE175FA90}"/>
              </a:ext>
            </a:extLst>
          </p:cNvPr>
          <p:cNvSpPr txBox="1"/>
          <p:nvPr/>
        </p:nvSpPr>
        <p:spPr>
          <a:xfrm>
            <a:off x="1439586" y="5179037"/>
            <a:ext cx="230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8FFF1C-BAEC-402B-918C-1D6F56385126}"/>
              </a:ext>
            </a:extLst>
          </p:cNvPr>
          <p:cNvSpPr txBox="1"/>
          <p:nvPr/>
        </p:nvSpPr>
        <p:spPr>
          <a:xfrm>
            <a:off x="6939120" y="3037110"/>
            <a:ext cx="5114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как в названиях, так и в пояснениях, а также по коду ТРИ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7C0BD6-7F7F-4D23-9931-8C12E6669195}"/>
              </a:ext>
            </a:extLst>
          </p:cNvPr>
          <p:cNvSpPr txBox="1"/>
          <p:nvPr/>
        </p:nvSpPr>
        <p:spPr>
          <a:xfrm>
            <a:off x="6939120" y="4108073"/>
            <a:ext cx="384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наименования группировок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C5E3BEF-E897-40F1-A36B-02195AE6513E}"/>
              </a:ext>
            </a:extLst>
          </p:cNvPr>
          <p:cNvSpPr txBox="1"/>
          <p:nvPr/>
        </p:nvSpPr>
        <p:spPr>
          <a:xfrm>
            <a:off x="6939120" y="5179037"/>
            <a:ext cx="3709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полные пояснения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каждой группе продуктов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283F18B-DE79-41E0-9CBE-166827DE3561}"/>
              </a:ext>
            </a:extLst>
          </p:cNvPr>
          <p:cNvSpPr txBox="1"/>
          <p:nvPr/>
        </p:nvSpPr>
        <p:spPr>
          <a:xfrm>
            <a:off x="1439586" y="1828799"/>
            <a:ext cx="3742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Алфавитный словарь товаров и услуг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611DC1B-3080-423B-B015-B899CE8F2CE6}"/>
              </a:ext>
            </a:extLst>
          </p:cNvPr>
          <p:cNvSpPr txBox="1"/>
          <p:nvPr/>
        </p:nvSpPr>
        <p:spPr>
          <a:xfrm>
            <a:off x="6939120" y="1828799"/>
            <a:ext cx="3138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Перечень товаров и услуг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D876E595-8B6F-4863-866E-27A423E012DA}"/>
              </a:ext>
            </a:extLst>
          </p:cNvPr>
          <p:cNvCxnSpPr>
            <a:cxnSpLocks/>
          </p:cNvCxnSpPr>
          <p:nvPr/>
        </p:nvCxnSpPr>
        <p:spPr>
          <a:xfrm>
            <a:off x="371474" y="2833132"/>
            <a:ext cx="113417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7497C7-09AF-433B-850C-8B332134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18668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0ED1C1E-D8A0-4545-8DA4-36678058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2970945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7D4E512-912D-4212-968D-98EE027DA7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4074991"/>
            <a:ext cx="720000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74F61D8-D53F-4F55-A9F6-7280A8D25F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5179037"/>
            <a:ext cx="720000" cy="7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90FAB3E-69F0-498C-BF96-44587430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1866899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855EC86-4938-421B-BC26-1C5970C7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4074991"/>
            <a:ext cx="720000" cy="7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2B89E31-F726-4A1E-BE8E-A2A44A8C8A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2970945"/>
            <a:ext cx="720000" cy="7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83A18B-3DC7-4645-8962-FC06721EE6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51790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674609"/>
            <a:ext cx="12253145" cy="556188"/>
          </a:xfrm>
        </p:spPr>
        <p:txBody>
          <a:bodyPr/>
          <a:lstStyle/>
          <a:p>
            <a:r>
              <a:rPr lang="ru-RU" sz="2400" b="1" spc="-50" dirty="0"/>
              <a:t>КАК ПОЛЬЗОВАТЬСЯ ИНФОРМАЦИОННО-СПРАВОЧНЫМ ИНСТРУМЕНТАРИЕМ?</a:t>
            </a:r>
            <a:endParaRPr lang="ru-RU" sz="1400" b="1" spc="-5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B5B864E6-D218-45A4-94FB-4E62D6F48549}"/>
              </a:ext>
            </a:extLst>
          </p:cNvPr>
          <p:cNvSpPr txBox="1">
            <a:spLocks/>
          </p:cNvSpPr>
          <p:nvPr/>
        </p:nvSpPr>
        <p:spPr>
          <a:xfrm>
            <a:off x="371474" y="1065134"/>
            <a:ext cx="11820526" cy="45886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ПО ЗАПРОСУ РЕСПОНДЕНТА МОЖЕТ ПРЕДОСТАВЛЯТЬСЯ ПО ЭП В ФОРМАТЕ EXCEL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85605C-7BEF-4BED-BC79-CA9835756B58}"/>
              </a:ext>
            </a:extLst>
          </p:cNvPr>
          <p:cNvSpPr txBox="1"/>
          <p:nvPr/>
        </p:nvSpPr>
        <p:spPr>
          <a:xfrm>
            <a:off x="1670624" y="1845158"/>
            <a:ext cx="5200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знаете крупную группу: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Алфавитный словарь товаров и услуг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113513B-AB11-45A2-BEBB-F70CFDE52B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97" y="1757341"/>
            <a:ext cx="900000" cy="90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5DCED7-11CB-40EF-A4B3-83728D95997E}"/>
              </a:ext>
            </a:extLst>
          </p:cNvPr>
          <p:cNvSpPr txBox="1"/>
          <p:nvPr/>
        </p:nvSpPr>
        <p:spPr>
          <a:xfrm>
            <a:off x="4271103" y="3504624"/>
            <a:ext cx="52009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хотите проверить точный состав конкретной группы: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коду группы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4151D581-56C6-4085-84F6-37B02C1AEE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187" y="181134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E63447-A9A8-4062-838C-31F502E3DC91}"/>
              </a:ext>
            </a:extLst>
          </p:cNvPr>
          <p:cNvSpPr txBox="1"/>
          <p:nvPr/>
        </p:nvSpPr>
        <p:spPr>
          <a:xfrm>
            <a:off x="6738251" y="5333856"/>
            <a:ext cx="49808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не уверены в названии товара или услуги: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части слова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="" xmlns:a16="http://schemas.microsoft.com/office/drawing/2014/main" id="{3C34FFBA-E88E-45A8-BFE5-33608A4A40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5188" y="388130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1C312C7-820D-4538-8A12-EFBE14EB48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1640" y="3644763"/>
            <a:ext cx="900000" cy="9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1C5157D-C82F-4AE1-93D3-E11E074C5A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2787" y="552341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970140" cy="561143"/>
          </a:xfrm>
        </p:spPr>
        <p:txBody>
          <a:bodyPr/>
          <a:lstStyle/>
          <a:p>
            <a:r>
              <a:rPr lang="ru-RU" b="1" dirty="0" smtClean="0"/>
              <a:t>АЛФАВИТНЫЙ С</a:t>
            </a:r>
            <a:r>
              <a:rPr lang="ru-RU" b="1" dirty="0"/>
              <a:t>Л</a:t>
            </a:r>
            <a:r>
              <a:rPr lang="ru-RU" b="1" dirty="0" smtClean="0"/>
              <a:t>ОВАРЬ ТОВАРОВ И УСЛУГ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9" y="1471448"/>
            <a:ext cx="11767998" cy="46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6398104" y="493259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9388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 Разработка </a:t>
            </a:r>
            <a:r>
              <a:rPr lang="ru-RU" sz="2400" b="1" dirty="0" smtClean="0">
                <a:solidFill>
                  <a:srgbClr val="17375E"/>
                </a:solidFill>
              </a:rPr>
              <a:t>таблиц </a:t>
            </a:r>
            <a:r>
              <a:rPr lang="ru-RU" sz="2400" b="1" dirty="0">
                <a:solidFill>
                  <a:srgbClr val="17375E"/>
                </a:solidFill>
              </a:rPr>
              <a:t>ресурсов и использования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val="371565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0" y="536028"/>
            <a:ext cx="10583629" cy="61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4540469" y="5294834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898634" y="3954765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01607"/>
            <a:ext cx="5034579" cy="307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Заполнение форм наблюдения: типичные ошибки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19244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371473" y="2228334"/>
            <a:ext cx="323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Ошибки в определении вида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371473" y="4341968"/>
            <a:ext cx="3996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Отнесение всей или большей части затрат в одну строку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4859867" y="2275076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затрат, не соответствующий виду деятельности; дополнительные трудозатраты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по ф. № 1-натура БМ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4859867" y="4373784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</a:t>
            </a:r>
          </a:p>
        </p:txBody>
      </p:sp>
    </p:spTree>
    <p:extLst>
      <p:ext uri="{BB962C8B-B14F-4D97-AF65-F5344CB8AC3E}">
        <p14:creationId xmlns:p14="http://schemas.microsoft.com/office/powerpoint/2010/main" val="331928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3AD4C44-512B-4D9D-BC0F-83DD47ECD5BF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1F6E0D-6E60-4930-93B8-8B2AEF21D2A6}"/>
              </a:ext>
            </a:extLst>
          </p:cNvPr>
          <p:cNvSpPr txBox="1"/>
          <p:nvPr/>
        </p:nvSpPr>
        <p:spPr>
          <a:xfrm>
            <a:off x="371473" y="2228334"/>
            <a:ext cx="3794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Отражение в отчете неполной структуры затрат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4E138B-98EF-4024-8DB4-A28B2B61DA6D}"/>
              </a:ext>
            </a:extLst>
          </p:cNvPr>
          <p:cNvSpPr txBox="1"/>
          <p:nvPr/>
        </p:nvSpPr>
        <p:spPr>
          <a:xfrm>
            <a:off x="371474" y="4323381"/>
            <a:ext cx="3624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Дублирование расходов на приобретение товаров для перепродажи в расходах на сырье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316C61A-9682-4769-B10C-6E6745BF60A9}"/>
              </a:ext>
            </a:extLst>
          </p:cNvPr>
          <p:cNvCxnSpPr>
            <a:cxnSpLocks/>
          </p:cNvCxnSpPr>
          <p:nvPr/>
        </p:nvCxnSpPr>
        <p:spPr>
          <a:xfrm>
            <a:off x="501650" y="392916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2A42A39-2E11-4FA0-B0D4-458B5735F9D6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33793FF-3B0C-4F9C-A444-F301A82AE4A3}"/>
              </a:ext>
            </a:extLst>
          </p:cNvPr>
          <p:cNvSpPr txBox="1"/>
          <p:nvPr/>
        </p:nvSpPr>
        <p:spPr>
          <a:xfrm>
            <a:off x="4859867" y="2275076"/>
            <a:ext cx="59436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группам, соблюдая долю нераспределенной части 10%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A67E54-38DF-47B0-B108-A3954886DA24}"/>
              </a:ext>
            </a:extLst>
          </p:cNvPr>
          <p:cNvSpPr txBox="1"/>
          <p:nvPr/>
        </p:nvSpPr>
        <p:spPr>
          <a:xfrm>
            <a:off x="4859867" y="4306448"/>
            <a:ext cx="59436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отрасли; появление отрицательной добавленной стоимости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Удалить товары для перепродажи                          из расходов на сырье</a:t>
            </a:r>
          </a:p>
        </p:txBody>
      </p:sp>
    </p:spTree>
    <p:extLst>
      <p:ext uri="{BB962C8B-B14F-4D97-AF65-F5344CB8AC3E}">
        <p14:creationId xmlns:p14="http://schemas.microsoft.com/office/powerpoint/2010/main" val="214569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2260793" cy="556188"/>
          </a:xfrm>
        </p:spPr>
        <p:txBody>
          <a:bodyPr/>
          <a:lstStyle/>
          <a:p>
            <a:r>
              <a:rPr lang="ru-RU" b="1" spc="-50" dirty="0"/>
              <a:t>ОШИБКИ В ОПРЕДЕЛЕНИИ ВИДА ДЕЯТЕЛЬНОСТИ ПРЕДПРИЯТИЙ </a:t>
            </a:r>
            <a:r>
              <a:rPr lang="ru-RU" sz="1800" b="1" dirty="0"/>
              <a:t>(МЛРД. РУБ.)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F2C0AE05-C2DB-40B1-BD49-4517DC7AA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7099"/>
              </p:ext>
            </p:extLst>
          </p:nvPr>
        </p:nvGraphicFramePr>
        <p:xfrm>
          <a:off x="489397" y="1949397"/>
          <a:ext cx="11028493" cy="327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6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 ОКВЭД</a:t>
                      </a:r>
                      <a:r>
                        <a:rPr lang="en-US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Исходные данные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 выпуска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</a:t>
                      </a:r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Вложения в ценные бумаги» 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(64.99.1)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 </a:t>
                      </a: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алюминия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 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223, 6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242,6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2ACE97E-91A8-43FE-9DA2-B583D1828431}"/>
              </a:ext>
            </a:extLst>
          </p:cNvPr>
          <p:cNvSpPr/>
          <p:nvPr/>
        </p:nvSpPr>
        <p:spPr>
          <a:xfrm>
            <a:off x="6364324" y="4419601"/>
            <a:ext cx="3253808" cy="640406"/>
          </a:xfrm>
          <a:prstGeom prst="ellipse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0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CD1D867D-7C15-4D1A-BB41-6291D2F0A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9568393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ОТНЕСЕНИЕ РЕСПОНДЕНТАМИ ВСЕЙ ИЛИ БОЛЬШЕЙ ЧАСТИ СУММЫ ЗАТРАТ В ОДНУ СТРОКУ БЛАНКА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169742C5-A3FF-4C01-A3D8-6C1A77E00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04983"/>
              </p:ext>
            </p:extLst>
          </p:nvPr>
        </p:nvGraphicFramePr>
        <p:xfrm>
          <a:off x="371474" y="1677784"/>
          <a:ext cx="11241867" cy="4374516"/>
        </p:xfrm>
        <a:graphic>
          <a:graphicData uri="http://schemas.openxmlformats.org/drawingml/2006/table">
            <a:tbl>
              <a:tblPr/>
              <a:tblGrid>
                <a:gridCol w="59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34.30 "Производство автомобилей,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прицепов и полуприцепов"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(млрд.руб.)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1, 55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и принадлежности для автотранспортных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 и их двигателей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D3400-060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Шины, покрышки и камеры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D2510-011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Пластмассы в первичных формах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600" b="1" i="0" u="none" strike="noStrike" baseline="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</a:t>
                      </a:r>
                      <a:endParaRPr lang="ru-RU" sz="1600" b="1" i="0" u="none" strike="noStrike" dirty="0">
                        <a:solidFill>
                          <a:srgbClr val="E1002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Стекло листовое, включая гнутое и обработанное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D2601-010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Краски и лаки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D2430-000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 ручной без привода, замочные и скобяные изделия, ножи и столовые приборы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D2804-010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5717490-7372-4176-9331-8EFE7B30EF2C}"/>
              </a:ext>
            </a:extLst>
          </p:cNvPr>
          <p:cNvSpPr/>
          <p:nvPr/>
        </p:nvSpPr>
        <p:spPr>
          <a:xfrm>
            <a:off x="10499639" y="4768562"/>
            <a:ext cx="59808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334DBAB-F7A1-4481-AA0E-355DB85A43D9}"/>
              </a:ext>
            </a:extLst>
          </p:cNvPr>
          <p:cNvSpPr/>
          <p:nvPr/>
        </p:nvSpPr>
        <p:spPr>
          <a:xfrm>
            <a:off x="10499639" y="3531513"/>
            <a:ext cx="598082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191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НЕПОЛНОЙ СТРУКТУРЫ ЗАТРАТ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9FAA9BC-F244-4694-A5C5-F354A37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49150"/>
              </p:ext>
            </p:extLst>
          </p:nvPr>
        </p:nvGraphicFramePr>
        <p:xfrm>
          <a:off x="637902" y="1653229"/>
          <a:ext cx="10172875" cy="4604371"/>
        </p:xfrm>
        <a:graphic>
          <a:graphicData uri="http://schemas.openxmlformats.org/drawingml/2006/table">
            <a:tbl>
              <a:tblPr/>
              <a:tblGrid>
                <a:gridCol w="4772875">
                  <a:extLst>
                    <a:ext uri="{9D8B030D-6E8A-4147-A177-3AD203B41FA5}">
                      <a16:colId xmlns="" xmlns:a16="http://schemas.microsoft.com/office/drawing/2014/main" val="4024617217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294877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175366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994244510"/>
                    </a:ext>
                  </a:extLst>
                </a:gridCol>
              </a:tblGrid>
              <a:tr h="11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27.33 "Производство гнутых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стальных профилей"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202579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2 239 </a:t>
                      </a: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71109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</a:t>
                      </a:r>
                      <a:r>
                        <a:rPr lang="ru-RU" sz="1600" b="1" i="0" u="none" strike="noStrike" dirty="0" smtClean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30829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основные органические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химические вещества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716055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Железо, чугун, сталь и ферросплавы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40756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Продукция прочей первичной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обработки чугуна и стали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5293297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41E6A0D-E2C3-4E2D-A6D6-B404F97DCF8B}"/>
              </a:ext>
            </a:extLst>
          </p:cNvPr>
          <p:cNvSpPr/>
          <p:nvPr/>
        </p:nvSpPr>
        <p:spPr>
          <a:xfrm>
            <a:off x="9108977" y="4768562"/>
            <a:ext cx="1584423" cy="14890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AF8F665A-73FA-46AC-B6E3-D83A1145E6A0}"/>
              </a:ext>
            </a:extLst>
          </p:cNvPr>
          <p:cNvSpPr/>
          <p:nvPr/>
        </p:nvSpPr>
        <p:spPr>
          <a:xfrm>
            <a:off x="9018439" y="4061595"/>
            <a:ext cx="179233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6" name="Текст 3">
            <a:extLst>
              <a:ext uri="{FF2B5EF4-FFF2-40B4-BE49-F238E27FC236}">
                <a16:creationId xmlns="" xmlns:a16="http://schemas.microsoft.com/office/drawing/2014/main" id="{1D463CB3-FFE9-4DAE-8574-441A0E4F9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УСЛУГ В СОСТАВЕ </a:t>
            </a:r>
            <a:r>
              <a:rPr lang="ru-RU" b="1" dirty="0" smtClean="0"/>
              <a:t>ТОВАРОВ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0B1CEB7-411F-4E80-9E16-C68DB8F2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57801"/>
              </p:ext>
            </p:extLst>
          </p:nvPr>
        </p:nvGraphicFramePr>
        <p:xfrm>
          <a:off x="516467" y="1421027"/>
          <a:ext cx="10440000" cy="4788694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="" xmlns:a16="http://schemas.microsoft.com/office/drawing/2014/main" val="426821092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554557195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8100369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627934805"/>
                    </a:ext>
                  </a:extLst>
                </a:gridCol>
              </a:tblGrid>
              <a:tr h="122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ОКВЭД 15.20 "Переработка и консервирование рыбы и морепродуктов"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форм ТЗВ-КСП </a:t>
                      </a:r>
                      <a:endParaRPr lang="en-US" sz="1600" b="1" i="0" u="none" strike="noStrike" kern="1200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               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2854727"/>
                  </a:ext>
                </a:extLst>
              </a:tr>
              <a:tr h="69699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1 568 409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7128371"/>
                  </a:ext>
                </a:extLst>
              </a:tr>
              <a:tr h="1083487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1 211 753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341758"/>
                  </a:ext>
                </a:extLst>
              </a:tr>
              <a:tr h="814811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прочая продукция рыболовства и рыбоводства; услуги, связанные с рыболовством и рыбоводством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B0500-000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969 403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552695"/>
                  </a:ext>
                </a:extLst>
              </a:tr>
              <a:tr h="572913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морепродукты переработанные и консервированные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D1520-000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9945693"/>
                  </a:ext>
                </a:extLst>
              </a:tr>
              <a:tr h="398278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банков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J6500-020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186282"/>
                  </a:ext>
                </a:extLst>
              </a:tr>
            </a:tbl>
          </a:graphicData>
        </a:graphic>
      </p:graphicFrame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5B091A81-66B6-4747-99E6-2A227422A48A}"/>
              </a:ext>
            </a:extLst>
          </p:cNvPr>
          <p:cNvSpPr/>
          <p:nvPr/>
        </p:nvSpPr>
        <p:spPr>
          <a:xfrm>
            <a:off x="9288448" y="583648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F8910315-2772-4AC8-A991-7C45785685F3}"/>
              </a:ext>
            </a:extLst>
          </p:cNvPr>
          <p:cNvSpPr/>
          <p:nvPr/>
        </p:nvSpPr>
        <p:spPr>
          <a:xfrm>
            <a:off x="9306892" y="3712235"/>
            <a:ext cx="155456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2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B5620AE-FC76-4D51-AEDC-C8E0472A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7419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ПРИМЕР ОШИБКИ В ОТРАЖЕНИИ РАСХОДОВ НА ПОКУПКУ ТОВАРОВ ДЛЯ ПЕРЕПРОДАЖИ</a:t>
            </a:r>
          </a:p>
        </p:txBody>
      </p:sp>
      <p:graphicFrame>
        <p:nvGraphicFramePr>
          <p:cNvPr id="20" name="Объект 3">
            <a:extLst>
              <a:ext uri="{FF2B5EF4-FFF2-40B4-BE49-F238E27FC236}">
                <a16:creationId xmlns="" xmlns:a16="http://schemas.microsoft.com/office/drawing/2014/main" id="{69F78294-36EE-4FFF-92E7-6E3C160A9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331145"/>
              </p:ext>
            </p:extLst>
          </p:nvPr>
        </p:nvGraphicFramePr>
        <p:xfrm>
          <a:off x="510604" y="1636919"/>
          <a:ext cx="11026551" cy="3982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899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ОКВЭД2 35.14 Торговля электроэнергией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13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№ 1-предприятие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других аналогичных обязательных платежей) -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Продано товаров. приобретенных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8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по оплате работ и услуг сторонних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36 947 570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 </a:t>
                      </a:r>
                      <a:r>
                        <a:rPr lang="ru-RU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прочих услуг производственного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из них услуг по передаче и распределению электрической 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Промежуточное потребление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36 948 207</a:t>
                      </a:r>
                      <a:endParaRPr lang="ru-RU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Добавленная стоимость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-36 936 199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11 262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334299" y="3724103"/>
            <a:ext cx="2754544" cy="1213657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19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8AA68E4-CED8-40E4-A546-52BD039EC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655558"/>
            <a:ext cx="1182052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/>
              <a:t>ОТРАЖЕНИЕ РАСХОДОВ НА ПРИОБРЕТЕНИЕ ТОВАРОВ ДЛЯ ПЕРЕПРОДАЖИ (СТРОКА 601) В СОСТАВЕ РАСХОДОВ НА ПРИОБРЕТЕНИЕ СЫРЬЯ И МАТЕРИАЛОВ (СТРОКА 610)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EE04D815-7ED2-419D-ABBF-9C28BE42D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77164"/>
              </p:ext>
            </p:extLst>
          </p:nvPr>
        </p:nvGraphicFramePr>
        <p:xfrm>
          <a:off x="482435" y="1656209"/>
          <a:ext cx="11228781" cy="4365718"/>
        </p:xfrm>
        <a:graphic>
          <a:graphicData uri="http://schemas.openxmlformats.org/drawingml/2006/table">
            <a:tbl>
              <a:tblPr/>
              <a:tblGrid>
                <a:gridCol w="4112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1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8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00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организации (без НДС, акцизов и других аналогичных платежей)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Продано товаров, приобретенных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  <a:endParaRPr lang="ru-RU" sz="1600" b="1" i="0" u="none" strike="noStrike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1" i="0" u="none" strike="noStrike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endParaRPr lang="ru-RU" sz="1600" b="1" i="0" u="none" strike="noStrike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расходы, связанные с производством и продажей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600" b="1" i="0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</a:t>
                      </a:r>
                      <a:endParaRPr kumimoji="0" lang="ru-RU" sz="1600" b="1" i="0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F8AC56F-3340-4CF8-B45A-B208AA6495EE}"/>
              </a:ext>
            </a:extLst>
          </p:cNvPr>
          <p:cNvSpPr/>
          <p:nvPr/>
        </p:nvSpPr>
        <p:spPr>
          <a:xfrm>
            <a:off x="6004152" y="35732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0041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753C4C7-1126-47BB-B7E0-C61A3ADD61FB}"/>
              </a:ext>
            </a:extLst>
          </p:cNvPr>
          <p:cNvSpPr/>
          <p:nvPr/>
        </p:nvSpPr>
        <p:spPr>
          <a:xfrm>
            <a:off x="8042502" y="5448487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DCE18C0-D95C-4C6A-A43C-356EAC55BAFA}"/>
              </a:ext>
            </a:extLst>
          </p:cNvPr>
          <p:cNvSpPr/>
          <p:nvPr/>
        </p:nvSpPr>
        <p:spPr>
          <a:xfrm>
            <a:off x="100046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БАЛАНСЫ В МИКРО- И МАКРОЭКОНОМИКЕ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07CCBF-67F0-4B4B-92E2-5D1E9E49F26B}"/>
              </a:ext>
            </a:extLst>
          </p:cNvPr>
          <p:cNvSpPr txBox="1"/>
          <p:nvPr/>
        </p:nvSpPr>
        <p:spPr>
          <a:xfrm>
            <a:off x="1319742" y="1506128"/>
            <a:ext cx="33877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предприятия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866B1D4-DAA8-4055-9F97-85900C369666}"/>
              </a:ext>
            </a:extLst>
          </p:cNvPr>
          <p:cNvSpPr txBox="1"/>
          <p:nvPr/>
        </p:nvSpPr>
        <p:spPr>
          <a:xfrm>
            <a:off x="6754383" y="1506128"/>
            <a:ext cx="3929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ресурсов и использования товаров и услуг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6A19BD-47B7-46C1-9856-756A6E58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0059" y="1522123"/>
            <a:ext cx="900000" cy="9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0173FDB-B8BF-4A60-B2DA-A474E6547D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522123"/>
            <a:ext cx="900000" cy="900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565C50A-21D1-4794-9451-CD79EB9D0AE6}"/>
              </a:ext>
            </a:extLst>
          </p:cNvPr>
          <p:cNvCxnSpPr>
            <a:cxnSpLocks/>
          </p:cNvCxnSpPr>
          <p:nvPr/>
        </p:nvCxnSpPr>
        <p:spPr>
          <a:xfrm>
            <a:off x="6180666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B222D3E-1049-4B4D-911A-9F79C62FC868}"/>
              </a:ext>
            </a:extLst>
          </p:cNvPr>
          <p:cNvCxnSpPr>
            <a:cxnSpLocks/>
          </p:cNvCxnSpPr>
          <p:nvPr/>
        </p:nvCxnSpPr>
        <p:spPr>
          <a:xfrm>
            <a:off x="778933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E33C0D8-B3F0-427C-B49D-6737A101E02B}"/>
              </a:ext>
            </a:extLst>
          </p:cNvPr>
          <p:cNvCxnSpPr>
            <a:cxnSpLocks/>
          </p:cNvCxnSpPr>
          <p:nvPr/>
        </p:nvCxnSpPr>
        <p:spPr>
          <a:xfrm flipH="1">
            <a:off x="778933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C662731-3D71-418E-AB3C-17F0D113420E}"/>
              </a:ext>
            </a:extLst>
          </p:cNvPr>
          <p:cNvCxnSpPr>
            <a:cxnSpLocks/>
          </p:cNvCxnSpPr>
          <p:nvPr/>
        </p:nvCxnSpPr>
        <p:spPr>
          <a:xfrm flipH="1">
            <a:off x="778933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1554C685-CA8E-4D0E-96F8-0F63B2795048}"/>
              </a:ext>
            </a:extLst>
          </p:cNvPr>
          <p:cNvCxnSpPr>
            <a:cxnSpLocks/>
          </p:cNvCxnSpPr>
          <p:nvPr/>
        </p:nvCxnSpPr>
        <p:spPr>
          <a:xfrm flipH="1">
            <a:off x="6189375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0343896F-3EFB-47DA-8FD8-786F3AAB0A69}"/>
              </a:ext>
            </a:extLst>
          </p:cNvPr>
          <p:cNvCxnSpPr>
            <a:cxnSpLocks/>
          </p:cNvCxnSpPr>
          <p:nvPr/>
        </p:nvCxnSpPr>
        <p:spPr>
          <a:xfrm flipH="1">
            <a:off x="6189375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9BF3DB9-E3EA-48F2-A031-CA0992BDED08}"/>
              </a:ext>
            </a:extLst>
          </p:cNvPr>
          <p:cNvSpPr txBox="1"/>
          <p:nvPr/>
        </p:nvSpPr>
        <p:spPr>
          <a:xfrm>
            <a:off x="2167467" y="3528931"/>
            <a:ext cx="36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Стоимость имущества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3FCE060-BE36-45F5-94A3-276BE82FC50E}"/>
              </a:ext>
            </a:extLst>
          </p:cNvPr>
          <p:cNvSpPr txBox="1"/>
          <p:nvPr/>
        </p:nvSpPr>
        <p:spPr>
          <a:xfrm>
            <a:off x="2167466" y="4990588"/>
            <a:ext cx="3572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Источники формирования имущества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3DA9989-D242-49C5-BDA9-A338E5099BDB}"/>
              </a:ext>
            </a:extLst>
          </p:cNvPr>
          <p:cNvSpPr txBox="1"/>
          <p:nvPr/>
        </p:nvSpPr>
        <p:spPr>
          <a:xfrm>
            <a:off x="7720640" y="3338031"/>
            <a:ext cx="3977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Ресурсы экономики страны: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внутренний выпуск; импорт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E8E00F2-7102-4F8E-A5F0-9517695F07BC}"/>
              </a:ext>
            </a:extLst>
          </p:cNvPr>
          <p:cNvSpPr txBox="1"/>
          <p:nvPr/>
        </p:nvSpPr>
        <p:spPr>
          <a:xfrm>
            <a:off x="7720640" y="4990588"/>
            <a:ext cx="360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ресурсов: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промежуточный спрос; накопление; экспорт; конечное потребление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7A007DB-4C28-46C4-B856-8A2AE5FEF7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3341748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36C753A-85B5-49F9-A3CD-47D2BC94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4978474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59C0A5-91F8-409E-87D6-CF1E5C49937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990588"/>
            <a:ext cx="720000" cy="72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DAC1CA0-1FED-491B-AF17-377BF7C0BA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3325917"/>
            <a:ext cx="720000" cy="720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CB2B576-6D2F-4E92-AC2A-4CBF15D1F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156874"/>
            <a:ext cx="720000" cy="72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28E1E9F6-A71A-4026-859B-757F1855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567" y="41568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4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ОБРАТИТЬ ВНИМАНИЕ!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99271F2-0349-4BC0-B05B-566085C890D1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D629A28-E938-4412-AE48-794D0F4275D5}"/>
              </a:ext>
            </a:extLst>
          </p:cNvPr>
          <p:cNvCxnSpPr>
            <a:cxnSpLocks/>
          </p:cNvCxnSpPr>
          <p:nvPr/>
        </p:nvCxnSpPr>
        <p:spPr>
          <a:xfrm>
            <a:off x="501650" y="460165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6CAABEE-9C55-4797-A674-84387A2CC50E}"/>
              </a:ext>
            </a:extLst>
          </p:cNvPr>
          <p:cNvCxnSpPr>
            <a:cxnSpLocks/>
          </p:cNvCxnSpPr>
          <p:nvPr/>
        </p:nvCxnSpPr>
        <p:spPr>
          <a:xfrm>
            <a:off x="501650" y="619872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E419564-870A-49D3-A1B5-69F92AE426C6}"/>
              </a:ext>
            </a:extLst>
          </p:cNvPr>
          <p:cNvSpPr txBox="1"/>
          <p:nvPr/>
        </p:nvSpPr>
        <p:spPr>
          <a:xfrm>
            <a:off x="2107274" y="1614262"/>
            <a:ext cx="8774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Если заполнена стр. 507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«Продано товаров, приобретенных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перепродажи»</a:t>
            </a:r>
            <a:r>
              <a:rPr lang="ru-RU" sz="2000" b="1" dirty="0">
                <a:solidFill>
                  <a:srgbClr val="334286"/>
                </a:solidFill>
              </a:rPr>
              <a:t>, то в разделе 8 должна быть торговля и проверить, не включены ли они в сырье в 610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F47E3A5-ED1D-4957-B66B-9CE023606395}"/>
              </a:ext>
            </a:extLst>
          </p:cNvPr>
          <p:cNvSpPr txBox="1"/>
          <p:nvPr/>
        </p:nvSpPr>
        <p:spPr>
          <a:xfrm>
            <a:off x="2107273" y="3258235"/>
            <a:ext cx="9590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заполнена стр. 512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«Продано сырья, материалов, комплектующих изделий, топлива, приобретенных ранее для производства продукции»,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то в разделе 8 должна быть торговля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01F6C9-8868-45EE-89B6-03A9ED3F2791}"/>
              </a:ext>
            </a:extLst>
          </p:cNvPr>
          <p:cNvSpPr txBox="1"/>
          <p:nvPr/>
        </p:nvSpPr>
        <p:spPr>
          <a:xfrm>
            <a:off x="2107273" y="5046681"/>
            <a:ext cx="959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торговое предприятие что-либо производит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(печет хлеб, делает салаты), в 8 разделе должно быть производство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6A922B-F4B0-411F-A86E-A7FD4AE2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93" y="3258235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544572-A91B-47C5-BE5C-63BBA90AD5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1821879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5D6298-5708-4477-9240-B3E2B66DAC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488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6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7239" y="707039"/>
            <a:ext cx="11716868" cy="556188"/>
          </a:xfrm>
        </p:spPr>
        <p:txBody>
          <a:bodyPr/>
          <a:lstStyle/>
          <a:p>
            <a:r>
              <a:rPr lang="ru-RU" b="1" dirty="0" smtClean="0"/>
              <a:t>ДЕЯТЕЛЬНОСТЬ В ОБЛАСТИ СЕЛЬСКОГО ХОЗЯЙСТВА</a:t>
            </a:r>
            <a:endParaRPr lang="ru-RU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48" y="2897881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49" y="63556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447908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69"/>
            <a:ext cx="761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Уникальная форма наблюдения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3234530"/>
            <a:ext cx="9584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продуктов собственного производства для выпуска конечной продукции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6" y="4792117"/>
            <a:ext cx="9293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учета затрат при полном цикле производства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8" y="1360106"/>
            <a:ext cx="1310217" cy="130534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995" y="3122822"/>
            <a:ext cx="1177521" cy="117752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8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5" y="4527865"/>
            <a:ext cx="1374042" cy="13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3737"/>
            <a:ext cx="11535019" cy="936897"/>
          </a:xfrm>
        </p:spPr>
        <p:txBody>
          <a:bodyPr/>
          <a:lstStyle/>
          <a:p>
            <a:r>
              <a:rPr lang="ru-RU" b="1" dirty="0" smtClean="0"/>
              <a:t>УНИКАЛЬНАЯ ФОРМА НАБЛЮДЕНИЯ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(товаров, работ, услуг) по их видам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22326"/>
              </p:ext>
            </p:extLst>
          </p:nvPr>
        </p:nvGraphicFramePr>
        <p:xfrm>
          <a:off x="464696" y="1673745"/>
          <a:ext cx="11194320" cy="505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9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67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Наименование*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ТРИ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год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– сельскохозяйственной продукции для собственного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строк 519 и 520 формы</a:t>
                      </a:r>
                      <a:endParaRPr lang="en-US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1-предприятие)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78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 значению строки 610 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№ 1-предприятие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 том числе: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377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зерновые, зернобобовые (включая солому и мякину) и рис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6001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011010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Пшеница,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меслин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кукуруза, ячмень, рожь, овес, сорго, просо, гречиха, рис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нешелушеный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прочие зерновые культуры (зерно, семена и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зерноотходы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ru-RU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бобовые зеленые*)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8647"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животных, включая корма, произведенные из собственного сырья.</a:t>
                      </a:r>
                      <a:r>
                        <a:rPr lang="en-US" sz="13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Кормовые антибиотики*)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17099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57040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ПРОДУКЦИЯ СЕЛЬСКОГО ХОЗЯЙСТВА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501650" y="2088459"/>
            <a:ext cx="504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Реализуется на сторону с любой стадии производства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501650" y="4116063"/>
            <a:ext cx="4350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sz="2400" dirty="0"/>
              <a:t>Используется в своем хозяйстве, как сырье для производства конечной продукции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5601890" y="22423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в составе оборота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5601890" y="4373784"/>
            <a:ext cx="6241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по производственной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119823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62140"/>
            <a:ext cx="11594980" cy="540495"/>
          </a:xfrm>
        </p:spPr>
        <p:txBody>
          <a:bodyPr/>
          <a:lstStyle/>
          <a:p>
            <a:r>
              <a:rPr lang="ru-RU" b="1" dirty="0" smtClean="0"/>
              <a:t>ПОКАЗАТЕЛИ СТР. 519 И 520 В Ф. №1-ПРЕД.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92220" y="1510501"/>
          <a:ext cx="11594980" cy="450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247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79990" cy="936897"/>
          </a:xfrm>
        </p:spPr>
        <p:txBody>
          <a:bodyPr/>
          <a:lstStyle/>
          <a:p>
            <a:r>
              <a:rPr lang="ru-RU" b="1" dirty="0"/>
              <a:t>Порядок учета сельскохозяйственной продукции, предназначенной для использования в своем хозяйстве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9803" y="1633928"/>
          <a:ext cx="11572407" cy="4437087"/>
        </p:xfrm>
        <a:graphic>
          <a:graphicData uri="http://schemas.openxmlformats.org/drawingml/2006/table">
            <a:tbl>
              <a:tblPr firstRow="1" firstCol="1" bandRow="1"/>
              <a:tblGrid>
                <a:gridCol w="3147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7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акт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733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Минсельхоза РФ от 13 июня 2001 г. № 654 «Об утверждении плана счетов бухгалтерского учета финансово-хозяйственной деятельности предприятий и организаций агропромышленного комплекса и методических рекомендаций по его применению»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счете 43 "Готовая продукция".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Сырье и материалы собственного производства, направляемые в промышленную переработку, </a:t>
                      </a: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списывают по фактической себестоимости</a:t>
                      </a: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дебет субсчета 20-3 "Промышленные производства".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готовая продукция полностью направляется для использования в самой организации, то она на счет 43 "Готовая продукция" может не приходоваться, а учитывается на счете 10 "Материалы" и других аналогичных счетах в зависимости от назначения этой продукции (например, фуражное зерно, семена и посадочный материал, отдельные виды побочной продукции животноводства и растениеводства).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530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6231" y="1243548"/>
            <a:ext cx="527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6232" y="2480494"/>
            <a:ext cx="6146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Хыдыров Рустам Закирович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Khydyrov@gks.ru 8-495-607-41-41, 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доб. 99-043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Посашкова Виктория Сергеевна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PosashkovaVS@gks.ru 8-495-607-41-41,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доб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99-391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11659716" cy="842016"/>
          </a:xfrm>
        </p:spPr>
        <p:txBody>
          <a:bodyPr/>
          <a:lstStyle/>
          <a:p>
            <a:r>
              <a:rPr lang="ru-RU" b="1" dirty="0"/>
              <a:t>КАК ЭТО ВЫГЛЯДИТ?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ТАБЛИЦА РЕСУРСОВ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3F7480E9-C14E-4246-A9B1-6A69E016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10773"/>
              </p:ext>
            </p:extLst>
          </p:nvPr>
        </p:nvGraphicFramePr>
        <p:xfrm>
          <a:off x="371475" y="1554724"/>
          <a:ext cx="11232000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 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ТТН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E1002B"/>
                          </a:solidFill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2552359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52A58F-ED07-4752-BBA2-74CE38297C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3466759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BDD1A4A-4008-47B3-9FDE-98B8DF2D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4381159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051908D-3A40-482B-8571-96F8DEADB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33" y="5476534"/>
            <a:ext cx="540000" cy="54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30A5D64-180C-42A7-9238-3A6994CC1CAD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4E82AA3-D35A-4EB6-829D-E999ACBBA775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2274" y="1554725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6342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7077076" cy="849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КАК ЭТО ВЫГЛЯДИТ?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ТАБЛИЦА ИСПОЛЬЗОВАНИЯ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D53A5C4B-5C09-49BB-9AD7-172937CC4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37310"/>
              </p:ext>
            </p:extLst>
          </p:nvPr>
        </p:nvGraphicFramePr>
        <p:xfrm>
          <a:off x="371475" y="1554724"/>
          <a:ext cx="11405583" cy="515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75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Конечное потребление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Валовое </a:t>
                      </a: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накопление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использование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</a:t>
                      </a:r>
                      <a:endParaRPr lang="en-US" sz="8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 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 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ДС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07643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6400178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89E7EE0-6E6E-48B3-9C15-C71CD2DE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2523784"/>
            <a:ext cx="540000" cy="54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B26D66E-38D0-4290-A174-A3ED1A181C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3282323"/>
            <a:ext cx="540000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3AB8026-0DA4-4691-93E4-9722794E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4040862"/>
            <a:ext cx="540000" cy="54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7FCBB7-D03E-4559-B7D7-745956E4C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69" y="4799401"/>
            <a:ext cx="360000" cy="36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A22D54-E765-4C4E-BB56-9F3FF8546D63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D121EAD-8341-4E40-9F1B-74F1FBD98FD4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1357C8-396E-4C49-8DB0-82B166C6A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69" y="6136481"/>
            <a:ext cx="540000" cy="5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22FBBF-94D5-471A-9CD2-E848F5A9C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69" y="5377940"/>
            <a:ext cx="540000" cy="5400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43565" y="1565481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392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РАЗРАБОТКА НОМЕНКЛАТУР ОТРАСЛЕЙ И ПРОДУКТОВ ТРИ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8F4C08-7BDD-4A46-8AD1-DC3D1E22FD26}"/>
              </a:ext>
            </a:extLst>
          </p:cNvPr>
          <p:cNvSpPr txBox="1"/>
          <p:nvPr/>
        </p:nvSpPr>
        <p:spPr>
          <a:xfrm>
            <a:off x="371474" y="15340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Общероссийские классификаторы: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8DBC52-E975-4678-923D-1D95A57B7FBD}"/>
              </a:ext>
            </a:extLst>
          </p:cNvPr>
          <p:cNvSpPr txBox="1"/>
          <p:nvPr/>
        </p:nvSpPr>
        <p:spPr>
          <a:xfrm>
            <a:off x="1743072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E4BA2F-7DD1-4988-AAE7-03D7B1C22EA4}"/>
              </a:ext>
            </a:extLst>
          </p:cNvPr>
          <p:cNvSpPr txBox="1"/>
          <p:nvPr/>
        </p:nvSpPr>
        <p:spPr>
          <a:xfrm>
            <a:off x="1743072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8B809F-9236-4FF8-9D76-C660613CCEB6}"/>
              </a:ext>
            </a:extLst>
          </p:cNvPr>
          <p:cNvSpPr txBox="1"/>
          <p:nvPr/>
        </p:nvSpPr>
        <p:spPr>
          <a:xfrm>
            <a:off x="3063871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деятельности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671226-67FE-455D-AAAB-BBC364356B25}"/>
              </a:ext>
            </a:extLst>
          </p:cNvPr>
          <p:cNvSpPr txBox="1"/>
          <p:nvPr/>
        </p:nvSpPr>
        <p:spPr>
          <a:xfrm>
            <a:off x="7771340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F830AC4-A3CF-406F-8FC7-C416EA2B1F41}"/>
              </a:ext>
            </a:extLst>
          </p:cNvPr>
          <p:cNvSpPr txBox="1"/>
          <p:nvPr/>
        </p:nvSpPr>
        <p:spPr>
          <a:xfrm>
            <a:off x="7771340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74380D-41F7-427D-9D3F-0F01FBC048FE}"/>
              </a:ext>
            </a:extLst>
          </p:cNvPr>
          <p:cNvSpPr txBox="1"/>
          <p:nvPr/>
        </p:nvSpPr>
        <p:spPr>
          <a:xfrm>
            <a:off x="9092139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продуктов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BC9D44-27E7-4871-878B-B40068E5DB2F}"/>
              </a:ext>
            </a:extLst>
          </p:cNvPr>
          <p:cNvSpPr txBox="1"/>
          <p:nvPr/>
        </p:nvSpPr>
        <p:spPr>
          <a:xfrm>
            <a:off x="371473" y="4412373"/>
            <a:ext cx="893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Агрегация классификаторов для разработки ТРИ 2021: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39EB35-3F15-49A2-BE43-08A7AA68DD6A}"/>
              </a:ext>
            </a:extLst>
          </p:cNvPr>
          <p:cNvSpPr txBox="1"/>
          <p:nvPr/>
        </p:nvSpPr>
        <p:spPr>
          <a:xfrm>
            <a:off x="1743072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C082114-C41F-4DD6-A31C-DE0AFF576307}"/>
              </a:ext>
            </a:extLst>
          </p:cNvPr>
          <p:cNvSpPr txBox="1"/>
          <p:nvPr/>
        </p:nvSpPr>
        <p:spPr>
          <a:xfrm>
            <a:off x="1743072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134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8D4212C-DBC7-4F22-B75D-EC9FC641EB2E}"/>
              </a:ext>
            </a:extLst>
          </p:cNvPr>
          <p:cNvSpPr txBox="1"/>
          <p:nvPr/>
        </p:nvSpPr>
        <p:spPr>
          <a:xfrm>
            <a:off x="3063871" y="5675504"/>
            <a:ext cx="1659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7EC043A-B3CB-402E-BEB5-01F0A5273B7D}"/>
              </a:ext>
            </a:extLst>
          </p:cNvPr>
          <p:cNvSpPr txBox="1"/>
          <p:nvPr/>
        </p:nvSpPr>
        <p:spPr>
          <a:xfrm>
            <a:off x="7771340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4873183-6DD1-481C-9F6A-E455080FD046}"/>
              </a:ext>
            </a:extLst>
          </p:cNvPr>
          <p:cNvSpPr txBox="1"/>
          <p:nvPr/>
        </p:nvSpPr>
        <p:spPr>
          <a:xfrm>
            <a:off x="7771340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DAE5FB-5689-431A-A041-4EC6C1866994}"/>
              </a:ext>
            </a:extLst>
          </p:cNvPr>
          <p:cNvSpPr txBox="1"/>
          <p:nvPr/>
        </p:nvSpPr>
        <p:spPr>
          <a:xfrm>
            <a:off x="9092139" y="5675504"/>
            <a:ext cx="2049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продуктов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(код ТРИ в бланке)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2A5946-2E52-43FD-9B86-3B9330F8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2257198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33324E4-1AD2-4908-953C-396B8AF48D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5118724"/>
            <a:ext cx="1080000" cy="10800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C952411-6DBE-4977-BC6B-36C3C68B4C82}"/>
              </a:ext>
            </a:extLst>
          </p:cNvPr>
          <p:cNvGrpSpPr/>
          <p:nvPr/>
        </p:nvGrpSpPr>
        <p:grpSpPr>
          <a:xfrm>
            <a:off x="2361138" y="3585592"/>
            <a:ext cx="575733" cy="725929"/>
            <a:chOff x="5121802" y="5336088"/>
            <a:chExt cx="575733" cy="725929"/>
          </a:xfrm>
        </p:grpSpPr>
        <p:sp>
          <p:nvSpPr>
            <p:cNvPr id="12" name="Стрелка: шеврон 11">
              <a:extLst>
                <a:ext uri="{FF2B5EF4-FFF2-40B4-BE49-F238E27FC236}">
                  <a16:creationId xmlns="" xmlns:a16="http://schemas.microsoft.com/office/drawing/2014/main" id="{F97B696E-4163-4A20-9BED-1842F8577252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="" xmlns:a16="http://schemas.microsoft.com/office/drawing/2014/main" id="{DF54922F-4CAB-4620-98E8-D398E4F9CE94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="" xmlns:a16="http://schemas.microsoft.com/office/drawing/2014/main" id="{3D5D27F6-B4A2-423F-A171-1AA318A87873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5C313982-04F0-4E1C-8F26-A74792D31556}"/>
              </a:ext>
            </a:extLst>
          </p:cNvPr>
          <p:cNvGrpSpPr/>
          <p:nvPr/>
        </p:nvGrpSpPr>
        <p:grpSpPr>
          <a:xfrm>
            <a:off x="8360857" y="3585592"/>
            <a:ext cx="575733" cy="725929"/>
            <a:chOff x="5121802" y="5336088"/>
            <a:chExt cx="575733" cy="725929"/>
          </a:xfrm>
        </p:grpSpPr>
        <p:sp>
          <p:nvSpPr>
            <p:cNvPr id="44" name="Стрелка: шеврон 43">
              <a:extLst>
                <a:ext uri="{FF2B5EF4-FFF2-40B4-BE49-F238E27FC236}">
                  <a16:creationId xmlns="" xmlns:a16="http://schemas.microsoft.com/office/drawing/2014/main" id="{76D432B5-8A53-43BC-8FF4-36C1B3F4DD2F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шеврон 44">
              <a:extLst>
                <a:ext uri="{FF2B5EF4-FFF2-40B4-BE49-F238E27FC236}">
                  <a16:creationId xmlns="" xmlns:a16="http://schemas.microsoft.com/office/drawing/2014/main" id="{B427456B-DEED-4204-8C59-38DF07F4720C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="" xmlns:a16="http://schemas.microsoft.com/office/drawing/2014/main" id="{6D906AFA-325E-45AD-BDD5-78D22869BD61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70F77605-D813-451A-9C75-85C05A2CB748}"/>
              </a:ext>
            </a:extLst>
          </p:cNvPr>
          <p:cNvGrpSpPr/>
          <p:nvPr/>
        </p:nvGrpSpPr>
        <p:grpSpPr>
          <a:xfrm>
            <a:off x="450850" y="2099395"/>
            <a:ext cx="720000" cy="720000"/>
            <a:chOff x="-138113" y="2613280"/>
            <a:chExt cx="720000" cy="720000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438321C-FC12-44E5-8450-CD967CCC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A7E8FC2B-353D-449E-A49F-C0FDE98143FA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118E9F75-9E43-43FF-98B0-271DE053B7D8}"/>
              </a:ext>
            </a:extLst>
          </p:cNvPr>
          <p:cNvGrpSpPr/>
          <p:nvPr/>
        </p:nvGrpSpPr>
        <p:grpSpPr>
          <a:xfrm>
            <a:off x="997672" y="2437198"/>
            <a:ext cx="720000" cy="720000"/>
            <a:chOff x="-138113" y="2613280"/>
            <a:chExt cx="720000" cy="720000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D2F9033B-3A83-4A8F-B7D0-277F06A2E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0A4DE45-592C-46B7-BD05-F75A2C0ED8CB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43B08EC-FDC4-4B64-98D9-0B7400BB4B41}"/>
              </a:ext>
            </a:extLst>
          </p:cNvPr>
          <p:cNvGrpSpPr/>
          <p:nvPr/>
        </p:nvGrpSpPr>
        <p:grpSpPr>
          <a:xfrm>
            <a:off x="1138235" y="3066447"/>
            <a:ext cx="720000" cy="720000"/>
            <a:chOff x="-138113" y="2613280"/>
            <a:chExt cx="720000" cy="720000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D40B705C-1DDC-4E1C-BB31-E001EADC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135E0B60-78BB-412B-90FE-0D095CF8630F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219E82CC-1291-48A5-9872-4F324ECF9613}"/>
              </a:ext>
            </a:extLst>
          </p:cNvPr>
          <p:cNvGrpSpPr/>
          <p:nvPr/>
        </p:nvGrpSpPr>
        <p:grpSpPr>
          <a:xfrm>
            <a:off x="295907" y="2733214"/>
            <a:ext cx="720000" cy="720000"/>
            <a:chOff x="-138113" y="2613280"/>
            <a:chExt cx="720000" cy="720000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3571A94E-FF14-4064-A61D-CD1579AEF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66DE1772-66B3-4F12-A172-50610B3BEF22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E01C7B8-26D1-4AE2-B888-58B08EC20D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425" y="2900352"/>
            <a:ext cx="360000" cy="36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4F36A4B-C187-4BDD-ABEB-13D4F2462A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47" y="2257198"/>
            <a:ext cx="360000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B599262-D588-4339-86A3-7F81C52605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0375" y="2615860"/>
            <a:ext cx="360000" cy="360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05E4F68-5294-4274-90BE-4C2DD2367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777" y="3244641"/>
            <a:ext cx="360000" cy="360000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53A67A1F-0D67-4E81-A109-F0CB761C9F68}"/>
              </a:ext>
            </a:extLst>
          </p:cNvPr>
          <p:cNvGrpSpPr/>
          <p:nvPr/>
        </p:nvGrpSpPr>
        <p:grpSpPr>
          <a:xfrm>
            <a:off x="295907" y="4970023"/>
            <a:ext cx="1562328" cy="1687052"/>
            <a:chOff x="295907" y="4970023"/>
            <a:chExt cx="1562328" cy="1687052"/>
          </a:xfrm>
        </p:grpSpPr>
        <p:grpSp>
          <p:nvGrpSpPr>
            <p:cNvPr id="76" name="Группа 75">
              <a:extLst>
                <a:ext uri="{FF2B5EF4-FFF2-40B4-BE49-F238E27FC236}">
                  <a16:creationId xmlns="" xmlns:a16="http://schemas.microsoft.com/office/drawing/2014/main" id="{6DA3EF81-4A8D-41E6-AE39-3A35F3188170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="" xmlns:a16="http://schemas.microsoft.com/office/drawing/2014/main" id="{AC8D13FF-BB71-4C01-817E-60F2E6505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="" xmlns:a16="http://schemas.microsoft.com/office/drawing/2014/main" id="{334B6584-52E2-4BDA-B746-56A07BAF1D13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="" xmlns:a16="http://schemas.microsoft.com/office/drawing/2014/main" id="{584A39D5-8F9D-491F-BB62-C533787FA2CB}"/>
                </a:ext>
              </a:extLst>
            </p:cNvPr>
            <p:cNvGrpSpPr/>
            <p:nvPr/>
          </p:nvGrpSpPr>
          <p:grpSpPr>
            <a:xfrm>
              <a:off x="997672" y="5307826"/>
              <a:ext cx="720000" cy="720000"/>
              <a:chOff x="-138113" y="2613280"/>
              <a:chExt cx="720000" cy="720000"/>
            </a:xfrm>
          </p:grpSpPr>
          <p:pic>
            <p:nvPicPr>
              <p:cNvPr id="80" name="Рисунок 79">
                <a:extLst>
                  <a:ext uri="{FF2B5EF4-FFF2-40B4-BE49-F238E27FC236}">
                    <a16:creationId xmlns="" xmlns:a16="http://schemas.microsoft.com/office/drawing/2014/main" id="{E86E3678-0317-4785-A7EE-EA691A78A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1" name="Овал 80">
                <a:extLst>
                  <a:ext uri="{FF2B5EF4-FFF2-40B4-BE49-F238E27FC236}">
                    <a16:creationId xmlns="" xmlns:a16="http://schemas.microsoft.com/office/drawing/2014/main" id="{1CDDE872-2431-49EC-B57F-C1A85C9216F2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995EA9F7-562F-4BEA-B072-48D2477313BB}"/>
                </a:ext>
              </a:extLst>
            </p:cNvPr>
            <p:cNvGrpSpPr/>
            <p:nvPr/>
          </p:nvGrpSpPr>
          <p:grpSpPr>
            <a:xfrm>
              <a:off x="1138235" y="5937075"/>
              <a:ext cx="720000" cy="720000"/>
              <a:chOff x="-138113" y="2613280"/>
              <a:chExt cx="720000" cy="720000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="" xmlns:a16="http://schemas.microsoft.com/office/drawing/2014/main" id="{317FBFDC-0C4B-4E5D-B52F-AE260859F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="" xmlns:a16="http://schemas.microsoft.com/office/drawing/2014/main" id="{0ACCD734-0787-4C6D-B28E-6B4660AA2CBC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="" xmlns:a16="http://schemas.microsoft.com/office/drawing/2014/main" id="{509A4CBB-BA02-4BFD-8363-E19C176F6C4E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="" xmlns:a16="http://schemas.microsoft.com/office/drawing/2014/main" id="{275E3ADD-25D9-4863-8A2A-C1FCF0E28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7" name="Овал 86">
                <a:extLst>
                  <a:ext uri="{FF2B5EF4-FFF2-40B4-BE49-F238E27FC236}">
                    <a16:creationId xmlns="" xmlns:a16="http://schemas.microsoft.com/office/drawing/2014/main" id="{2C352FCE-BE59-4500-B823-9725501AC36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CA17BA94-07FC-4DBF-8580-2B0F0395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2F40480A-EE8A-47DC-8CDA-73BF5CF6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90BC8C99-EE18-42A8-AF2F-EA83B52B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78470" y="5473818"/>
              <a:ext cx="360000" cy="360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="" xmlns:a16="http://schemas.microsoft.com/office/drawing/2014/main" id="{AE500D6F-487B-4455-9044-D97635C9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397" y="611469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34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КОМУ ЭТО НУЖНО?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60EFE1-EF38-41D2-A422-EA56EF64D618}"/>
              </a:ext>
            </a:extLst>
          </p:cNvPr>
          <p:cNvSpPr txBox="1"/>
          <p:nvPr/>
        </p:nvSpPr>
        <p:spPr>
          <a:xfrm>
            <a:off x="371473" y="1943995"/>
            <a:ext cx="9940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Органам государственной власти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принятия взвешенных экономических решений, построения сценариев развития экономики, прогнозирования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5ABCB5-4FC6-4654-A436-1CCAC27C41BD}"/>
              </a:ext>
            </a:extLst>
          </p:cNvPr>
          <p:cNvSpPr txBox="1"/>
          <p:nvPr/>
        </p:nvSpPr>
        <p:spPr>
          <a:xfrm>
            <a:off x="1439585" y="3003875"/>
            <a:ext cx="46102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Правительству Российской Федерации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9FB92A-1FC5-4EDC-863B-F344A67B6A9F}"/>
              </a:ext>
            </a:extLst>
          </p:cNvPr>
          <p:cNvSpPr txBox="1"/>
          <p:nvPr/>
        </p:nvSpPr>
        <p:spPr>
          <a:xfrm>
            <a:off x="7124189" y="2972591"/>
            <a:ext cx="427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Эмблема Правительства Российской Федерации">
            <a:extLst>
              <a:ext uri="{FF2B5EF4-FFF2-40B4-BE49-F238E27FC236}">
                <a16:creationId xmlns="" xmlns:a16="http://schemas.microsoft.com/office/drawing/2014/main" id="{2B50B5A9-C893-4E7D-A45E-08029AF6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98922"/>
            <a:ext cx="81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734884B-3B9B-4D36-92C3-945048D15A88}"/>
              </a:ext>
            </a:extLst>
          </p:cNvPr>
          <p:cNvSpPr txBox="1"/>
          <p:nvPr/>
        </p:nvSpPr>
        <p:spPr>
          <a:xfrm>
            <a:off x="6655871" y="2987654"/>
            <a:ext cx="4437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Международным организациям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DF8BF38-A0C4-478E-BE21-C014E4CE9EB1}"/>
              </a:ext>
            </a:extLst>
          </p:cNvPr>
          <p:cNvSpPr txBox="1"/>
          <p:nvPr/>
        </p:nvSpPr>
        <p:spPr>
          <a:xfrm>
            <a:off x="1313650" y="4495139"/>
            <a:ext cx="4573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Научному сообществу и другим пользователям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проведения научных исследований и решения вопросов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2A6073-202A-42C1-9F23-082CDECCA8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9875" y="2751480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12883C-CBE0-40E2-8F3F-119A1FBF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989" y="4875255"/>
            <a:ext cx="720000" cy="720000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42D8BFC-C5FE-4078-BBB7-6C76000F1667}"/>
              </a:ext>
            </a:extLst>
          </p:cNvPr>
          <p:cNvCxnSpPr>
            <a:cxnSpLocks/>
          </p:cNvCxnSpPr>
          <p:nvPr/>
        </p:nvCxnSpPr>
        <p:spPr>
          <a:xfrm>
            <a:off x="547650" y="40132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F63DC35-EE87-422C-A077-8F68DAE2F254}"/>
              </a:ext>
            </a:extLst>
          </p:cNvPr>
          <p:cNvCxnSpPr>
            <a:cxnSpLocks/>
          </p:cNvCxnSpPr>
          <p:nvPr/>
        </p:nvCxnSpPr>
        <p:spPr>
          <a:xfrm>
            <a:off x="602634" y="636888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2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32" y="4788435"/>
            <a:ext cx="753343" cy="736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5871" y="4826722"/>
            <a:ext cx="4653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Бизнесу</a:t>
            </a:r>
            <a:r>
              <a:rPr lang="ru-RU" dirty="0"/>
              <a:t> в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вопросах инвестирования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02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КАК ЭТО РЕШАЕТСЯ?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38067B2-DA04-4E86-9DB7-E0D861A4DEF6}"/>
              </a:ext>
            </a:extLst>
          </p:cNvPr>
          <p:cNvCxnSpPr>
            <a:cxnSpLocks/>
          </p:cNvCxnSpPr>
          <p:nvPr/>
        </p:nvCxnSpPr>
        <p:spPr>
          <a:xfrm>
            <a:off x="501650" y="29463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0A83457D-5BD4-418C-A3D1-C0157355E0A9}"/>
              </a:ext>
            </a:extLst>
          </p:cNvPr>
          <p:cNvCxnSpPr>
            <a:cxnSpLocks/>
          </p:cNvCxnSpPr>
          <p:nvPr/>
        </p:nvCxnSpPr>
        <p:spPr>
          <a:xfrm>
            <a:off x="501650" y="465722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7462809-D394-4604-9CA3-2CC5624974D0}"/>
              </a:ext>
            </a:extLst>
          </p:cNvPr>
          <p:cNvCxnSpPr>
            <a:cxnSpLocks/>
          </p:cNvCxnSpPr>
          <p:nvPr/>
        </p:nvCxnSpPr>
        <p:spPr>
          <a:xfrm>
            <a:off x="501650" y="636805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967829-FD7F-47AB-8F6B-AAF62E19D026}"/>
              </a:ext>
            </a:extLst>
          </p:cNvPr>
          <p:cNvSpPr txBox="1"/>
          <p:nvPr/>
        </p:nvSpPr>
        <p:spPr>
          <a:xfrm>
            <a:off x="2201333" y="1903566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Распоряжение Правительства Российской Федерации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14.02.2009 № 201-р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7C2A15-C000-47D7-BD60-FF6954C83CC6}"/>
              </a:ext>
            </a:extLst>
          </p:cNvPr>
          <p:cNvSpPr txBox="1"/>
          <p:nvPr/>
        </p:nvSpPr>
        <p:spPr>
          <a:xfrm>
            <a:off x="2201333" y="3534389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Один раз в пять лет разрабатываются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базовые таблицы «затраты-выпуск»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F24F67E-6405-4885-BD3E-D89FD3AD4CE8}"/>
              </a:ext>
            </a:extLst>
          </p:cNvPr>
          <p:cNvSpPr txBox="1"/>
          <p:nvPr/>
        </p:nvSpPr>
        <p:spPr>
          <a:xfrm>
            <a:off x="2201333" y="5165211"/>
            <a:ext cx="919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разработки таблиц проводится </a:t>
            </a:r>
            <a:r>
              <a:rPr lang="ru-RU" sz="2000" b="1" dirty="0">
                <a:solidFill>
                  <a:srgbClr val="334286"/>
                </a:solidFill>
              </a:rPr>
              <a:t>федеральное статистическое наблюдение за затратами на производство и продажу продукции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F71CB-1046-4306-8797-16ADBEC9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1699589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F3F3C6-7EA3-431C-AD43-A7748DCC63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3363333"/>
            <a:ext cx="1080000" cy="108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26DA5EF-57F8-4AE6-9387-E91351FC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50270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13061</TotalTime>
  <Words>7620</Words>
  <Application>Microsoft Office PowerPoint</Application>
  <PresentationFormat>Произвольный</PresentationFormat>
  <Paragraphs>1094</Paragraphs>
  <Slides>46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Посашкова Виктория Cергеевна</cp:lastModifiedBy>
  <cp:revision>1030</cp:revision>
  <cp:lastPrinted>2021-03-29T13:22:40Z</cp:lastPrinted>
  <dcterms:created xsi:type="dcterms:W3CDTF">2020-03-31T09:31:17Z</dcterms:created>
  <dcterms:modified xsi:type="dcterms:W3CDTF">2021-05-27T10:17:33Z</dcterms:modified>
</cp:coreProperties>
</file>